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3" r:id="rId4"/>
    <p:sldId id="258" r:id="rId5"/>
    <p:sldId id="264" r:id="rId6"/>
    <p:sldId id="259" r:id="rId7"/>
    <p:sldId id="260" r:id="rId8"/>
    <p:sldId id="262" r:id="rId9"/>
    <p:sldId id="261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1D8E812-8F54-46CC-AFD7-1878779263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490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13A0BE8-893E-4696-8B1D-478D6E65084E}" type="slidenum">
              <a:rPr lang="ru-RU" sz="1200"/>
              <a:pPr eaLnBrk="1" hangingPunct="1"/>
              <a:t>1</a:t>
            </a:fld>
            <a:endParaRPr lang="ru-RU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49740A9-0D77-4EBA-B069-F08452892917}" type="slidenum">
              <a:rPr lang="ru-RU" sz="1200"/>
              <a:pPr eaLnBrk="1" hangingPunct="1"/>
              <a:t>10</a:t>
            </a:fld>
            <a:endParaRPr lang="ru-RU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9F295C5-8231-4DD5-8D82-82A25EF6E214}" type="slidenum">
              <a:rPr lang="ru-RU" sz="1200"/>
              <a:pPr eaLnBrk="1" hangingPunct="1"/>
              <a:t>11</a:t>
            </a:fld>
            <a:endParaRPr lang="ru-RU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113539-9E39-4515-B955-0FD182526B94}" type="slidenum">
              <a:rPr lang="ru-RU" sz="1200"/>
              <a:pPr eaLnBrk="1" hangingPunct="1"/>
              <a:t>2</a:t>
            </a:fld>
            <a:endParaRPr lang="ru-RU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7E71273-0AB5-4D82-BA2D-D8A0F2236D7C}" type="slidenum">
              <a:rPr lang="ru-RU" sz="1200"/>
              <a:pPr eaLnBrk="1" hangingPunct="1"/>
              <a:t>3</a:t>
            </a:fld>
            <a:endParaRPr lang="ru-RU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FDFF036-8D4C-41FD-A14C-F9008EB7347B}" type="slidenum">
              <a:rPr lang="ru-RU" sz="1200"/>
              <a:pPr eaLnBrk="1" hangingPunct="1"/>
              <a:t>4</a:t>
            </a:fld>
            <a:endParaRPr lang="ru-RU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558F1D2-BE2D-458C-B92B-84D4B032B0A2}" type="slidenum">
              <a:rPr lang="ru-RU" sz="1200"/>
              <a:pPr eaLnBrk="1" hangingPunct="1"/>
              <a:t>5</a:t>
            </a:fld>
            <a:endParaRPr lang="ru-RU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A60AFF8-12A4-424D-9381-38468961EC42}" type="slidenum">
              <a:rPr lang="ru-RU" sz="1200"/>
              <a:pPr eaLnBrk="1" hangingPunct="1"/>
              <a:t>6</a:t>
            </a:fld>
            <a:endParaRPr lang="ru-RU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C752BE3-355A-4537-994D-418239310F9A}" type="slidenum">
              <a:rPr lang="ru-RU" sz="1200"/>
              <a:pPr eaLnBrk="1" hangingPunct="1"/>
              <a:t>7</a:t>
            </a:fld>
            <a:endParaRPr lang="ru-RU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652019C-936C-4FEF-97F2-CFAD756ACB02}" type="slidenum">
              <a:rPr lang="ru-RU" sz="1200"/>
              <a:pPr eaLnBrk="1" hangingPunct="1"/>
              <a:t>8</a:t>
            </a:fld>
            <a:endParaRPr lang="ru-RU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2E852E3-6AD8-4324-984D-CC703172D579}" type="slidenum">
              <a:rPr lang="ru-RU" sz="1200"/>
              <a:pPr eaLnBrk="1" hangingPunct="1"/>
              <a:t>9</a:t>
            </a:fld>
            <a:endParaRPr lang="ru-RU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9084F-E694-498A-BFCD-4430DE32EC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287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29EAC-6500-4189-A8E0-39363AB5C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12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D1B0E-30DA-405D-97CD-09C6E74F42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745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4B712-97A1-4D8D-AB82-173955B38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079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FD13B-51E4-4955-A11C-50B5007AB9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653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B5707-B141-43A9-B0BC-372FE528FB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53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B3065-CAB4-4D87-BBE5-0749EBC28A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82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7A319-EF52-4539-AF8D-34715DA99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846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0D0AA-919C-4771-A964-562DB7B0A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96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35547-268F-4E47-A382-7F25B13132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498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F629F-ED63-4C7E-AFB7-ED45181AD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1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55139-E5E6-41D3-B82B-0B6E9E3F9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911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21AEB-2C17-4095-AB73-B363E7AFED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446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9C974-CC34-4073-86B7-E90C2B3CC6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5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A5E0F1E-4424-473E-8E38-C30C0FD03D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4.wmf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hyperlink" Target="http://www.expounion.ru/files/pic300.php?fn=file/imges/img2018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60350"/>
            <a:ext cx="7772400" cy="1081088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C3300"/>
                </a:solidFill>
              </a:rPr>
              <a:t>ТЕПЛОВЫЕ НАСОСЫ (ТН) С ПОВЫШЕННЫМ ОТОПИТЕЛЬНЫМ КОЭФФИЦИЕНТОМ (ОК)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557338"/>
            <a:ext cx="7848600" cy="4824412"/>
          </a:xfrm>
        </p:spPr>
        <p:txBody>
          <a:bodyPr/>
          <a:lstStyle/>
          <a:p>
            <a:pPr marL="358775" indent="-358775" eaLnBrk="1" hangingPunct="1"/>
            <a:r>
              <a:rPr lang="ru-RU" sz="2800" smtClean="0"/>
              <a:t>Содержание:</a:t>
            </a:r>
          </a:p>
          <a:p>
            <a:pPr marL="358775" indent="-358775" algn="l" eaLnBrk="1" hangingPunct="1"/>
            <a:r>
              <a:rPr lang="ru-RU" sz="2000" smtClean="0"/>
              <a:t>2. Традиционный тепловой насос.</a:t>
            </a:r>
          </a:p>
          <a:p>
            <a:pPr marL="358775" indent="-358775" algn="l" eaLnBrk="1" hangingPunct="1"/>
            <a:r>
              <a:rPr lang="ru-RU" sz="2000" smtClean="0"/>
              <a:t>3. Принцип работы традиционного ТН.</a:t>
            </a:r>
          </a:p>
          <a:p>
            <a:pPr marL="358775" indent="-358775" algn="l" eaLnBrk="1" hangingPunct="1"/>
            <a:r>
              <a:rPr lang="ru-RU" sz="2000" smtClean="0"/>
              <a:t>4. Тепловой насос с</a:t>
            </a:r>
            <a:r>
              <a:rPr lang="en-US" sz="2000" smtClean="0"/>
              <a:t> </a:t>
            </a:r>
            <a:r>
              <a:rPr lang="ru-RU" sz="2000" smtClean="0"/>
              <a:t>отопительным коэффициентом </a:t>
            </a:r>
            <a:r>
              <a:rPr lang="en-US" sz="2000" u="sng" smtClean="0"/>
              <a:t>&gt;</a:t>
            </a:r>
            <a:r>
              <a:rPr lang="en-US" sz="2000" smtClean="0"/>
              <a:t> 15</a:t>
            </a:r>
            <a:r>
              <a:rPr lang="ru-RU" sz="2000" smtClean="0"/>
              <a:t>.</a:t>
            </a:r>
          </a:p>
          <a:p>
            <a:pPr marL="358775" indent="-358775" algn="l" eaLnBrk="1" hangingPunct="1"/>
            <a:r>
              <a:rPr lang="ru-RU" sz="2000" smtClean="0"/>
              <a:t>5. Принцип работы ТН с повышенным ОК.</a:t>
            </a:r>
          </a:p>
          <a:p>
            <a:pPr marL="358775" indent="-358775" algn="l" eaLnBrk="1" hangingPunct="1"/>
            <a:r>
              <a:rPr lang="ru-RU" sz="2000" smtClean="0"/>
              <a:t>6. Отличительные особенности ТН с повышенным ОК от традиционного.</a:t>
            </a:r>
          </a:p>
          <a:p>
            <a:pPr marL="358775" indent="-358775" algn="l" eaLnBrk="1" hangingPunct="1"/>
            <a:r>
              <a:rPr lang="ru-RU" sz="2000" smtClean="0"/>
              <a:t>7. Диаграмма циклов ТН.</a:t>
            </a:r>
          </a:p>
          <a:p>
            <a:pPr marL="358775" indent="-358775" algn="l" eaLnBrk="1" hangingPunct="1"/>
            <a:r>
              <a:rPr lang="ru-RU" sz="2000" smtClean="0"/>
              <a:t>8. Преимущества ТН с повышенным ОК.</a:t>
            </a:r>
          </a:p>
          <a:p>
            <a:pPr marL="358775" indent="-358775" algn="l" eaLnBrk="1" hangingPunct="1"/>
            <a:r>
              <a:rPr lang="ru-RU" sz="2000" smtClean="0"/>
              <a:t>9, Области применения ТН.</a:t>
            </a:r>
          </a:p>
          <a:p>
            <a:pPr marL="358775" indent="-358775" algn="l" eaLnBrk="1" hangingPunct="1"/>
            <a:r>
              <a:rPr lang="ru-RU" sz="2000" smtClean="0"/>
              <a:t>10. Фото ТН.</a:t>
            </a:r>
          </a:p>
          <a:p>
            <a:pPr marL="358775" indent="-358775" algn="l" eaLnBrk="1" hangingPunct="1"/>
            <a:r>
              <a:rPr lang="ru-RU" sz="2000" smtClean="0"/>
              <a:t>11. Выводы.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C3300"/>
                </a:solidFill>
              </a:rPr>
              <a:t>Экспериментальный и опытный образцы ТН</a:t>
            </a:r>
          </a:p>
        </p:txBody>
      </p:sp>
      <p:sp>
        <p:nvSpPr>
          <p:cNvPr id="11267" name="Rectangle 16"/>
          <p:cNvSpPr>
            <a:spLocks noGrp="1" noChangeArrowheads="1"/>
          </p:cNvSpPr>
          <p:nvPr>
            <p:ph type="body" sz="half" idx="3"/>
          </p:nvPr>
        </p:nvSpPr>
        <p:spPr>
          <a:xfrm>
            <a:off x="4648200" y="1600200"/>
            <a:ext cx="4316413" cy="4525963"/>
          </a:xfrm>
        </p:spPr>
        <p:txBody>
          <a:bodyPr/>
          <a:lstStyle/>
          <a:p>
            <a:pPr eaLnBrk="1" hangingPunct="1"/>
            <a:endParaRPr lang="ru-RU" sz="2400" smtClean="0"/>
          </a:p>
          <a:p>
            <a:pPr eaLnBrk="1" hangingPunct="1"/>
            <a:r>
              <a:rPr lang="ru-RU" sz="2400" smtClean="0"/>
              <a:t>Экспериментальный образец ТН с ОК=9;</a:t>
            </a:r>
          </a:p>
          <a:p>
            <a:pPr eaLnBrk="1" hangingPunct="1">
              <a:buFontTx/>
              <a:buNone/>
            </a:pPr>
            <a:r>
              <a:rPr lang="ru-RU" sz="2400" smtClean="0"/>
              <a:t>	мощность – 20 кВт.</a:t>
            </a:r>
          </a:p>
          <a:p>
            <a:pPr eaLnBrk="1" hangingPunct="1">
              <a:buFontTx/>
              <a:buNone/>
            </a:pPr>
            <a:endParaRPr lang="ru-RU" sz="2400" smtClean="0"/>
          </a:p>
          <a:p>
            <a:pPr eaLnBrk="1" hangingPunct="1">
              <a:buFontTx/>
              <a:buNone/>
            </a:pPr>
            <a:endParaRPr lang="ru-RU" sz="2400" smtClean="0"/>
          </a:p>
          <a:p>
            <a:pPr eaLnBrk="1" hangingPunct="1"/>
            <a:r>
              <a:rPr lang="ru-RU" sz="2400" smtClean="0"/>
              <a:t>Опытный образец ТН с ОК=15;</a:t>
            </a:r>
          </a:p>
          <a:p>
            <a:pPr eaLnBrk="1" hangingPunct="1">
              <a:buFontTx/>
              <a:buNone/>
            </a:pPr>
            <a:r>
              <a:rPr lang="ru-RU" sz="2400" smtClean="0"/>
              <a:t>	 мощность 150 кВт.</a:t>
            </a:r>
          </a:p>
        </p:txBody>
      </p:sp>
      <p:pic>
        <p:nvPicPr>
          <p:cNvPr id="11268" name="Picture 17" descr="cover-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3938588"/>
            <a:ext cx="4032250" cy="2343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69" name="Picture 18" descr="ТН-4_transpar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270000"/>
            <a:ext cx="3816350" cy="2424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CC3300"/>
                </a:solidFill>
              </a:rPr>
              <a:t>Выводы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marL="609600" indent="-523875" eaLnBrk="1" hangingPunct="1">
              <a:buFontTx/>
              <a:buAutoNum type="arabicPeriod"/>
            </a:pPr>
            <a:r>
              <a:rPr lang="ru-RU" sz="2800" smtClean="0"/>
              <a:t>Предложен новый способ преобразования энергии.</a:t>
            </a:r>
          </a:p>
          <a:p>
            <a:pPr marL="609600" indent="-523875" eaLnBrk="1" hangingPunct="1">
              <a:buFontTx/>
              <a:buAutoNum type="arabicPeriod"/>
            </a:pPr>
            <a:r>
              <a:rPr lang="ru-RU" sz="2800" smtClean="0"/>
              <a:t>Разработана конструкция ТН</a:t>
            </a:r>
            <a:r>
              <a:rPr lang="en-US" sz="2800" smtClean="0"/>
              <a:t>,</a:t>
            </a:r>
            <a:r>
              <a:rPr lang="ru-RU" sz="2800" smtClean="0"/>
              <a:t> позволяющая:</a:t>
            </a:r>
          </a:p>
          <a:p>
            <a:pPr marL="609600" indent="-523875" eaLnBrk="1" hangingPunct="1"/>
            <a:r>
              <a:rPr lang="ru-RU" sz="2800" smtClean="0"/>
              <a:t>в 3-5 раз увеличить производительность ТН;</a:t>
            </a:r>
          </a:p>
          <a:p>
            <a:pPr marL="609600" indent="-523875" eaLnBrk="1" hangingPunct="1"/>
            <a:r>
              <a:rPr lang="ru-RU" sz="2800" smtClean="0"/>
              <a:t>в несколько раз уменьшить стоимость ТН;</a:t>
            </a:r>
          </a:p>
          <a:p>
            <a:pPr marL="609600" indent="-523875" eaLnBrk="1" hangingPunct="1"/>
            <a:r>
              <a:rPr lang="ru-RU" sz="2800" smtClean="0"/>
              <a:t>расширить области применения ТН;</a:t>
            </a:r>
          </a:p>
          <a:p>
            <a:pPr marL="609600" indent="-523875" eaLnBrk="1" hangingPunct="1">
              <a:buFontTx/>
              <a:buNone/>
            </a:pPr>
            <a:r>
              <a:rPr lang="ru-RU" sz="2800" smtClean="0"/>
              <a:t>3. В несколько раз сократить расходы на отопление.</a:t>
            </a:r>
          </a:p>
          <a:p>
            <a:pPr marL="609600" indent="-523875" eaLnBrk="1" hangingPunct="1"/>
            <a:endParaRPr lang="ru-RU" sz="2800" smtClean="0"/>
          </a:p>
          <a:p>
            <a:pPr marL="609600" indent="-523875" eaLnBrk="1" hangingPunct="1"/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719137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CC3300"/>
                </a:solidFill>
              </a:rPr>
              <a:t>Традиционный тепловой насос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4149725"/>
            <a:ext cx="8229600" cy="24923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ru-RU" sz="2000" smtClean="0"/>
              <a:t>        </a:t>
            </a:r>
            <a:r>
              <a:rPr lang="ru-RU" sz="1800" b="1" smtClean="0"/>
              <a:t>Состав: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(синий)	Контур подвода тепла от внешнего источника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Char char="n"/>
            </a:pPr>
            <a:r>
              <a:rPr lang="ru-RU" sz="1800" smtClean="0"/>
              <a:t>Испаритель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Char char="n"/>
            </a:pPr>
            <a:r>
              <a:rPr lang="ru-RU" sz="1800" smtClean="0"/>
              <a:t>Компрессор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Char char="n"/>
            </a:pPr>
            <a:r>
              <a:rPr lang="ru-RU" sz="1800" smtClean="0"/>
              <a:t>Конденсатор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(красный) Контур отвода тепла потребителю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4. 	Дроссель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800" smtClean="0"/>
              <a:t>1-4 	Циркуляционный контур рабочего тела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ru-RU" sz="1800" smtClean="0"/>
          </a:p>
        </p:txBody>
      </p:sp>
      <p:pic>
        <p:nvPicPr>
          <p:cNvPr id="3076" name="Picture 8" descr="heatpomp.jpg (700×276)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052513"/>
            <a:ext cx="7273925" cy="273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CC3300"/>
                </a:solidFill>
              </a:rPr>
              <a:t>Принцип работы традиционного ТН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327650"/>
          </a:xfrm>
        </p:spPr>
        <p:txBody>
          <a:bodyPr/>
          <a:lstStyle/>
          <a:p>
            <a:pPr eaLnBrk="1" hangingPunct="1"/>
            <a:r>
              <a:rPr lang="ru-RU" sz="1900" b="1" smtClean="0"/>
              <a:t>Тепло от внешнего источника поступает в испаритель.</a:t>
            </a:r>
          </a:p>
          <a:p>
            <a:pPr eaLnBrk="1" hangingPunct="1"/>
            <a:r>
              <a:rPr lang="ru-RU" sz="1900" b="1" smtClean="0"/>
              <a:t>Рабочее тело нагревается и закипает.</a:t>
            </a:r>
          </a:p>
          <a:p>
            <a:pPr eaLnBrk="1" hangingPunct="1"/>
            <a:r>
              <a:rPr lang="ru-RU" sz="1900" b="1" smtClean="0"/>
              <a:t>Пары рабочего тела сжимаются компрессором, нагреваются до температуры 60-90</a:t>
            </a:r>
            <a:r>
              <a:rPr lang="ru-RU" sz="1900" b="1" baseline="30000" smtClean="0"/>
              <a:t>0</a:t>
            </a:r>
            <a:r>
              <a:rPr lang="ru-RU" sz="1900" b="1" smtClean="0"/>
              <a:t> С и передаются в конденсатор.</a:t>
            </a:r>
          </a:p>
          <a:p>
            <a:pPr eaLnBrk="1" hangingPunct="1"/>
            <a:r>
              <a:rPr lang="ru-RU" sz="1900" b="1" smtClean="0"/>
              <a:t>Тепло из конденсатора отбирается потребителю, температура рабочего тела понижается.</a:t>
            </a:r>
          </a:p>
          <a:p>
            <a:pPr eaLnBrk="1" hangingPunct="1"/>
            <a:r>
              <a:rPr lang="ru-RU" sz="1900" b="1" smtClean="0"/>
              <a:t>Далее рабочее тело проталкивается через дроссель, расширяется, окончательно остывает и конденсируется. </a:t>
            </a:r>
          </a:p>
          <a:p>
            <a:pPr eaLnBrk="1" hangingPunct="1"/>
            <a:r>
              <a:rPr lang="ru-RU" sz="1900" b="1" smtClean="0"/>
              <a:t>Цикл повторяется. Происходит постоянная циркуляция рабочего тела по внутреннему замкнутому контуру.</a:t>
            </a:r>
          </a:p>
          <a:p>
            <a:pPr eaLnBrk="1" hangingPunct="1"/>
            <a:r>
              <a:rPr lang="ru-RU" sz="1900" b="1" smtClean="0"/>
              <a:t>Площадь контакта рабочего тела с элементами ТН велика, следовательно, велики и тепловые потери.</a:t>
            </a:r>
          </a:p>
          <a:p>
            <a:pPr eaLnBrk="1" hangingPunct="1"/>
            <a:r>
              <a:rPr lang="ru-RU" sz="1900" b="1" smtClean="0"/>
              <a:t>За один цикл сжимается и нагревается незначительная часть  рабочего тела (в зависимости от производительности компрессора).</a:t>
            </a:r>
          </a:p>
          <a:p>
            <a:pPr eaLnBrk="1" hangingPunct="1"/>
            <a:endParaRPr lang="ru-RU" sz="1900" b="1" smtClean="0"/>
          </a:p>
          <a:p>
            <a:pPr eaLnBrk="1" hangingPunct="1"/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rgbClr val="CC3300"/>
                </a:solidFill>
              </a:rPr>
              <a:t>Тепловой насос с</a:t>
            </a:r>
            <a:r>
              <a:rPr lang="en-US" sz="2800" b="1" smtClean="0">
                <a:solidFill>
                  <a:srgbClr val="CC3300"/>
                </a:solidFill>
              </a:rPr>
              <a:t> </a:t>
            </a:r>
            <a:r>
              <a:rPr lang="ru-RU" sz="2800" b="1" smtClean="0">
                <a:solidFill>
                  <a:srgbClr val="CC3300"/>
                </a:solidFill>
              </a:rPr>
              <a:t>отопительным коэффициентом </a:t>
            </a:r>
            <a:r>
              <a:rPr lang="en-US" sz="2800" b="1" smtClean="0">
                <a:solidFill>
                  <a:srgbClr val="CC3300"/>
                </a:solidFill>
              </a:rPr>
              <a:t>≥ 15</a:t>
            </a:r>
            <a:endParaRPr lang="ru-RU" sz="2800" b="1" smtClean="0">
              <a:solidFill>
                <a:srgbClr val="CC3300"/>
              </a:solidFill>
            </a:endParaRPr>
          </a:p>
        </p:txBody>
      </p:sp>
      <p:pic>
        <p:nvPicPr>
          <p:cNvPr id="5123" name="Picture 8" descr="nassos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700213"/>
            <a:ext cx="4826000" cy="3960812"/>
          </a:xfrm>
        </p:spPr>
      </p:pic>
      <p:sp>
        <p:nvSpPr>
          <p:cNvPr id="512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076825" y="1989138"/>
            <a:ext cx="3887788" cy="4525962"/>
          </a:xfrm>
        </p:spPr>
        <p:txBody>
          <a:bodyPr/>
          <a:lstStyle/>
          <a:p>
            <a:pPr marL="271463" indent="-271463" eaLnBrk="1" hangingPunct="1">
              <a:lnSpc>
                <a:spcPct val="80000"/>
              </a:lnSpc>
              <a:buFontTx/>
              <a:buNone/>
            </a:pPr>
            <a:r>
              <a:rPr lang="ru-RU" sz="2800" smtClean="0"/>
              <a:t>	</a:t>
            </a:r>
            <a:r>
              <a:rPr lang="ru-RU" sz="2200" smtClean="0"/>
              <a:t>Состав:</a:t>
            </a:r>
          </a:p>
          <a:p>
            <a:pPr marL="271463" indent="-271463" eaLnBrk="1" hangingPunct="1">
              <a:lnSpc>
                <a:spcPct val="80000"/>
              </a:lnSpc>
              <a:buFontTx/>
              <a:buAutoNum type="arabicPeriod"/>
            </a:pPr>
            <a:r>
              <a:rPr lang="ru-RU" sz="2200" smtClean="0"/>
              <a:t>Контур подвода тепла от внешнего источника. </a:t>
            </a:r>
          </a:p>
          <a:p>
            <a:pPr marL="271463" indent="-271463" eaLnBrk="1" hangingPunct="1">
              <a:lnSpc>
                <a:spcPct val="80000"/>
              </a:lnSpc>
              <a:buFontTx/>
              <a:buAutoNum type="arabicPeriod"/>
            </a:pPr>
            <a:r>
              <a:rPr lang="ru-RU" sz="2200" smtClean="0"/>
              <a:t>Контур отвода тепла потребителю. </a:t>
            </a:r>
          </a:p>
          <a:p>
            <a:pPr marL="271463" indent="-271463" eaLnBrk="1" hangingPunct="1">
              <a:lnSpc>
                <a:spcPct val="80000"/>
              </a:lnSpc>
              <a:buFontTx/>
              <a:buAutoNum type="arabicPeriod"/>
            </a:pPr>
            <a:r>
              <a:rPr lang="ru-RU" sz="2200" smtClean="0"/>
              <a:t>Масляный насос.</a:t>
            </a:r>
          </a:p>
          <a:p>
            <a:pPr marL="271463" indent="-271463" eaLnBrk="1" hangingPunct="1">
              <a:lnSpc>
                <a:spcPct val="80000"/>
              </a:lnSpc>
              <a:buFontTx/>
              <a:buAutoNum type="arabicPeriod"/>
            </a:pPr>
            <a:r>
              <a:rPr lang="ru-RU" sz="2200" smtClean="0"/>
              <a:t>Камера адиабатического сжатия рабочего тела. </a:t>
            </a:r>
          </a:p>
          <a:p>
            <a:pPr marL="271463" indent="-271463" eaLnBrk="1" hangingPunct="1">
              <a:lnSpc>
                <a:spcPct val="80000"/>
              </a:lnSpc>
              <a:buFontTx/>
              <a:buAutoNum type="arabicPeriod"/>
            </a:pPr>
            <a:r>
              <a:rPr lang="ru-RU" sz="2200" smtClean="0"/>
              <a:t>Поршень.</a:t>
            </a:r>
          </a:p>
          <a:p>
            <a:pPr marL="271463" indent="-271463" eaLnBrk="1" hangingPunct="1">
              <a:lnSpc>
                <a:spcPct val="80000"/>
              </a:lnSpc>
              <a:buFontTx/>
              <a:buAutoNum type="arabicPeriod"/>
            </a:pPr>
            <a:r>
              <a:rPr lang="ru-RU" sz="2200" smtClean="0"/>
              <a:t>Емкость с маслом.</a:t>
            </a:r>
          </a:p>
          <a:p>
            <a:pPr marL="271463" indent="-271463" eaLnBrk="1" hangingPunct="1">
              <a:lnSpc>
                <a:spcPct val="80000"/>
              </a:lnSpc>
              <a:buFontTx/>
              <a:buNone/>
            </a:pPr>
            <a:endParaRPr lang="ru-RU" sz="2200" smtClean="0"/>
          </a:p>
          <a:p>
            <a:pPr marL="271463" indent="-271463" eaLnBrk="1" hangingPunct="1">
              <a:lnSpc>
                <a:spcPct val="80000"/>
              </a:lnSpc>
              <a:buFontTx/>
              <a:buAutoNum type="arabicPeriod"/>
            </a:pPr>
            <a:endParaRPr lang="ru-RU" sz="2200" smtClean="0"/>
          </a:p>
          <a:p>
            <a:pPr marL="271463" indent="-271463" eaLnBrk="1" hangingPunct="1">
              <a:lnSpc>
                <a:spcPct val="80000"/>
              </a:lnSpc>
              <a:buFontTx/>
              <a:buAutoNum type="arabicPeriod"/>
            </a:pPr>
            <a:endParaRPr lang="ru-RU" sz="1800" smtClean="0"/>
          </a:p>
          <a:p>
            <a:pPr marL="271463" indent="-271463" eaLnBrk="1" hangingPunct="1">
              <a:lnSpc>
                <a:spcPct val="80000"/>
              </a:lnSpc>
              <a:buFontTx/>
              <a:buAutoNum type="arabicPeriod"/>
            </a:pP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rgbClr val="CC3300"/>
                </a:solidFill>
              </a:rPr>
              <a:t>Принцип работы ТН с повышенным ОК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640763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900" b="1" smtClean="0"/>
              <a:t>Рабочее тело ТН выбирается таким образом, чтобы его критическая температура равнялась температуре источника внешнего тепла.</a:t>
            </a:r>
          </a:p>
          <a:p>
            <a:pPr eaLnBrk="1" hangingPunct="1">
              <a:lnSpc>
                <a:spcPct val="90000"/>
              </a:lnSpc>
            </a:pPr>
            <a:r>
              <a:rPr lang="ru-RU" sz="1900" b="1" smtClean="0"/>
              <a:t>Тепло от внешнего источника поступает в камеру адиабатического сжатия, рабочее тело нагревается до критической температуры (точка К</a:t>
            </a:r>
            <a:r>
              <a:rPr lang="ru-RU" sz="1900" b="1" baseline="30000" smtClean="0"/>
              <a:t>/</a:t>
            </a:r>
            <a:r>
              <a:rPr lang="ru-RU" sz="1900" b="1" smtClean="0"/>
              <a:t> диаграммы), при этом молекулы рабочего тела содержат максимальную потенциальную энергию и минимальную кинетическую. Камера сжатия тщательно термоизолирована.</a:t>
            </a:r>
          </a:p>
          <a:p>
            <a:pPr eaLnBrk="1" hangingPunct="1">
              <a:lnSpc>
                <a:spcPct val="90000"/>
              </a:lnSpc>
            </a:pPr>
            <a:r>
              <a:rPr lang="ru-RU" sz="1900" b="1" smtClean="0"/>
              <a:t>Далее производится сжатие рабочего тела из точки К</a:t>
            </a:r>
            <a:r>
              <a:rPr lang="ru-RU" sz="1900" b="1" baseline="30000" smtClean="0"/>
              <a:t>/</a:t>
            </a:r>
            <a:r>
              <a:rPr lang="ru-RU" sz="1900" b="1" smtClean="0"/>
              <a:t> до точки (В), при этом вся потенциальную энергия молекул рабочего тела переходит в кинетическую. Сжатие производится максимально быстро (от единиц до десятков секунд).</a:t>
            </a:r>
          </a:p>
          <a:p>
            <a:pPr eaLnBrk="1" hangingPunct="1">
              <a:lnSpc>
                <a:spcPct val="90000"/>
              </a:lnSpc>
            </a:pPr>
            <a:r>
              <a:rPr lang="ru-RU" sz="1900" b="1" smtClean="0"/>
              <a:t>Происходит нагрев всего объема рабочего тела. </a:t>
            </a:r>
          </a:p>
          <a:p>
            <a:pPr eaLnBrk="1" hangingPunct="1">
              <a:lnSpc>
                <a:spcPct val="90000"/>
              </a:lnSpc>
            </a:pPr>
            <a:r>
              <a:rPr lang="ru-RU" sz="1900" b="1" smtClean="0"/>
              <a:t>Тепло из камеры сжатия отбирается потребителю, рабочее тело остывает. Цикл повторяется.</a:t>
            </a:r>
          </a:p>
          <a:p>
            <a:pPr eaLnBrk="1" hangingPunct="1">
              <a:lnSpc>
                <a:spcPct val="90000"/>
              </a:lnSpc>
            </a:pPr>
            <a:r>
              <a:rPr lang="ru-RU" sz="1900" b="1" smtClean="0"/>
              <a:t>В конструкции ТН предусмотрена возможность использования механической энергии для сжатия рабочего тела.</a:t>
            </a:r>
          </a:p>
          <a:p>
            <a:pPr eaLnBrk="1" hangingPunct="1">
              <a:lnSpc>
                <a:spcPct val="90000"/>
              </a:lnSpc>
            </a:pPr>
            <a:endParaRPr lang="ru-RU" sz="19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CC3300"/>
                </a:solidFill>
              </a:rPr>
              <a:t>Отличительные особенности ТН с повышенным ОК от традиционного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820150" cy="5229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200" b="1" smtClean="0"/>
              <a:t>Отсутствует циркуляция рабочего тела.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smtClean="0"/>
              <a:t>Отсутствуют испаритель, конденсатор и дроссель.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smtClean="0"/>
              <a:t>Роль компрессора выполняет масляный насос высокого давления.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smtClean="0"/>
              <a:t>Теплообменники подвода и отбора тепла расположены непосредственно в камере сжатия.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smtClean="0"/>
              <a:t>Тепловые потери сведены до минимума.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smtClean="0"/>
              <a:t>Традиционный ТН работает по циклу Карно, используя процессы испарения и конденсации рабочего тела.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smtClean="0"/>
              <a:t>Предлагаемый ТН работает при критических и закритических параметрах рабочего тела.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smtClean="0"/>
              <a:t>Изначально рабочее тело в камере сжатия имеет критические параметры (</a:t>
            </a:r>
            <a:r>
              <a:rPr lang="en-US" sz="2200" b="1" smtClean="0"/>
              <a:t>t </a:t>
            </a:r>
            <a:r>
              <a:rPr lang="ru-RU" sz="1400" b="1" smtClean="0"/>
              <a:t>кр</a:t>
            </a:r>
            <a:r>
              <a:rPr lang="ru-RU" sz="2200" b="1" smtClean="0"/>
              <a:t>, </a:t>
            </a:r>
            <a:r>
              <a:rPr lang="en-US" sz="2200" b="1" smtClean="0"/>
              <a:t>P</a:t>
            </a:r>
            <a:r>
              <a:rPr lang="ru-RU" sz="1400" b="1" smtClean="0"/>
              <a:t>кр</a:t>
            </a:r>
            <a:r>
              <a:rPr lang="ru-RU" sz="2200" b="1" smtClean="0"/>
              <a:t>), при этом критическая температура должна равняться температуре источника тепла.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smtClean="0"/>
              <a:t>Сжатие рабочего тела производится из критической точки (К</a:t>
            </a:r>
            <a:r>
              <a:rPr lang="ru-RU" sz="2200" b="1" baseline="30000" smtClean="0"/>
              <a:t>/</a:t>
            </a:r>
            <a:r>
              <a:rPr lang="ru-RU" sz="2200" b="1" smtClean="0"/>
              <a:t>) на 1/3 от максимального объема камеры сжатия.</a:t>
            </a:r>
          </a:p>
          <a:p>
            <a:pPr eaLnBrk="1" hangingPunct="1">
              <a:lnSpc>
                <a:spcPct val="80000"/>
              </a:lnSpc>
            </a:pPr>
            <a:endParaRPr lang="ru-RU" sz="2200" b="1" smtClean="0"/>
          </a:p>
          <a:p>
            <a:pPr eaLnBrk="1" hangingPunct="1">
              <a:lnSpc>
                <a:spcPct val="80000"/>
              </a:lnSpc>
            </a:pPr>
            <a:endParaRPr lang="ru-RU" sz="2000" b="1" smtClean="0"/>
          </a:p>
          <a:p>
            <a:pPr eaLnBrk="1" hangingPunct="1">
              <a:lnSpc>
                <a:spcPct val="80000"/>
              </a:lnSpc>
            </a:pPr>
            <a:endParaRPr lang="ru-RU" sz="2000" b="1" smtClean="0"/>
          </a:p>
          <a:p>
            <a:pPr eaLnBrk="1" hangingPunct="1">
              <a:lnSpc>
                <a:spcPct val="80000"/>
              </a:lnSpc>
            </a:pPr>
            <a:endParaRPr lang="ru-RU" sz="2000" smtClean="0"/>
          </a:p>
          <a:p>
            <a:pPr eaLnBrk="1" hangingPunct="1"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8229600" cy="706437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CC3300"/>
                </a:solidFill>
              </a:rPr>
              <a:t>Диаграмма циклов ТН</a:t>
            </a:r>
            <a:r>
              <a:rPr lang="ru-RU" smtClean="0"/>
              <a:t> </a:t>
            </a: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4716463" y="2133600"/>
            <a:ext cx="4427537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1800" smtClean="0"/>
              <a:t>	</a:t>
            </a:r>
            <a:r>
              <a:rPr lang="ru-RU" sz="1800" b="1" smtClean="0"/>
              <a:t>Кривые описываются следующими уравнениями:</a:t>
            </a:r>
          </a:p>
          <a:p>
            <a:pPr algn="ctr" eaLnBrk="1" hangingPunct="1">
              <a:buFontTx/>
              <a:buNone/>
            </a:pPr>
            <a:endParaRPr lang="ru-RU" sz="1800" b="1" smtClean="0"/>
          </a:p>
          <a:p>
            <a:pPr algn="ctr" eaLnBrk="1" hangingPunct="1">
              <a:buFontTx/>
              <a:buNone/>
            </a:pPr>
            <a:endParaRPr lang="ru-RU" sz="1800" b="1" smtClean="0"/>
          </a:p>
          <a:p>
            <a:pPr algn="ctr" eaLnBrk="1" hangingPunct="1">
              <a:buFontTx/>
              <a:buNone/>
            </a:pPr>
            <a:endParaRPr lang="ru-RU" sz="1800" b="1" smtClean="0"/>
          </a:p>
          <a:p>
            <a:pPr algn="ctr" eaLnBrk="1" hangingPunct="1">
              <a:buFontTx/>
              <a:buNone/>
            </a:pPr>
            <a:endParaRPr lang="ru-RU" sz="1800" b="1" smtClean="0"/>
          </a:p>
          <a:p>
            <a:pPr algn="ctr" eaLnBrk="1" hangingPunct="1">
              <a:buFontTx/>
              <a:buNone/>
            </a:pPr>
            <a:endParaRPr lang="ru-RU" sz="1800" b="1" smtClean="0"/>
          </a:p>
          <a:p>
            <a:pPr eaLnBrk="1" hangingPunct="1">
              <a:buFontTx/>
              <a:buNone/>
            </a:pPr>
            <a:endParaRPr lang="ru-RU" sz="1800" b="1" smtClean="0"/>
          </a:p>
        </p:txBody>
      </p:sp>
      <p:sp>
        <p:nvSpPr>
          <p:cNvPr id="819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9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9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99" name="Rectangle 1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00" name="Rectangle 2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412" name="Group 76"/>
          <p:cNvGraphicFramePr>
            <a:graphicFrameLocks noGrp="1"/>
          </p:cNvGraphicFramePr>
          <p:nvPr>
            <p:ph sz="quarter" idx="2"/>
          </p:nvPr>
        </p:nvGraphicFramePr>
        <p:xfrm>
          <a:off x="4787900" y="2205038"/>
          <a:ext cx="4356100" cy="5084763"/>
        </p:xfrm>
        <a:graphic>
          <a:graphicData uri="http://schemas.openxmlformats.org/drawingml/2006/table">
            <a:tbl>
              <a:tblPr/>
              <a:tblGrid>
                <a:gridCol w="4356100"/>
              </a:tblGrid>
              <a:tr h="175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0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06" name="Object 36"/>
          <p:cNvGraphicFramePr>
            <a:graphicFrameLocks noChangeAspect="1"/>
          </p:cNvGraphicFramePr>
          <p:nvPr/>
        </p:nvGraphicFramePr>
        <p:xfrm>
          <a:off x="5508625" y="2997200"/>
          <a:ext cx="309562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Формула" r:id="rId4" imgW="2005729" imgH="393529" progId="Equation.3">
                  <p:embed/>
                </p:oleObj>
              </mc:Choice>
              <mc:Fallback>
                <p:oleObj name="Формула" r:id="rId4" imgW="2005729" imgH="393529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2997200"/>
                        <a:ext cx="3095625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7" name="Object 37"/>
          <p:cNvGraphicFramePr>
            <a:graphicFrameLocks noChangeAspect="1"/>
          </p:cNvGraphicFramePr>
          <p:nvPr/>
        </p:nvGraphicFramePr>
        <p:xfrm>
          <a:off x="5508625" y="3644900"/>
          <a:ext cx="32035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Формула" r:id="rId6" imgW="2565400" imgH="393700" progId="Equation.3">
                  <p:embed/>
                </p:oleObj>
              </mc:Choice>
              <mc:Fallback>
                <p:oleObj name="Формула" r:id="rId6" imgW="2565400" imgH="3937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3644900"/>
                        <a:ext cx="320357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8" name="Rectangle 4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9" name="Object 45"/>
          <p:cNvGraphicFramePr>
            <a:graphicFrameLocks noChangeAspect="1"/>
          </p:cNvGraphicFramePr>
          <p:nvPr/>
        </p:nvGraphicFramePr>
        <p:xfrm>
          <a:off x="5508625" y="4508500"/>
          <a:ext cx="34194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Формула" r:id="rId8" imgW="2667000" imgH="393700" progId="Equation.3">
                  <p:embed/>
                </p:oleObj>
              </mc:Choice>
              <mc:Fallback>
                <p:oleObj name="Формула" r:id="rId8" imgW="2667000" imgH="39370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4508500"/>
                        <a:ext cx="341947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0" name="Rectangle 48"/>
          <p:cNvSpPr>
            <a:spLocks noChangeArrowheads="1"/>
          </p:cNvSpPr>
          <p:nvPr/>
        </p:nvSpPr>
        <p:spPr bwMode="auto">
          <a:xfrm>
            <a:off x="-323850" y="3141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11" name="Object 47"/>
          <p:cNvGraphicFramePr>
            <a:graphicFrameLocks noChangeAspect="1"/>
          </p:cNvGraphicFramePr>
          <p:nvPr/>
        </p:nvGraphicFramePr>
        <p:xfrm>
          <a:off x="5508625" y="5373688"/>
          <a:ext cx="34909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Формула" r:id="rId10" imgW="2794000" imgH="393700" progId="Equation.3">
                  <p:embed/>
                </p:oleObj>
              </mc:Choice>
              <mc:Fallback>
                <p:oleObj name="Формула" r:id="rId10" imgW="2794000" imgH="39370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5373688"/>
                        <a:ext cx="349091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12" name="Picture 78" descr="Буфер обмена-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25538"/>
            <a:ext cx="453707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000" b="1" smtClean="0">
                <a:solidFill>
                  <a:srgbClr val="CC3300"/>
                </a:solidFill>
              </a:rPr>
              <a:t>Преимущества ТН с повышенным ОК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507412" cy="4525962"/>
          </a:xfrm>
        </p:spPr>
        <p:txBody>
          <a:bodyPr/>
          <a:lstStyle/>
          <a:p>
            <a:pPr eaLnBrk="1" hangingPunct="1"/>
            <a:r>
              <a:rPr lang="ru-RU" sz="2200" b="1" smtClean="0"/>
              <a:t>Фигура: </a:t>
            </a:r>
            <a:r>
              <a:rPr lang="en-US" sz="2200" b="1" smtClean="0"/>
              <a:t>CBB</a:t>
            </a:r>
            <a:r>
              <a:rPr lang="ru-RU" sz="2200" b="1" baseline="30000" smtClean="0"/>
              <a:t>//</a:t>
            </a:r>
            <a:r>
              <a:rPr lang="en-US" sz="2200" b="1" smtClean="0"/>
              <a:t> -</a:t>
            </a:r>
            <a:r>
              <a:rPr lang="ru-RU" sz="2200" b="1" smtClean="0"/>
              <a:t>  цикл традиционного ТН.</a:t>
            </a:r>
          </a:p>
          <a:p>
            <a:pPr eaLnBrk="1" hangingPunct="1"/>
            <a:r>
              <a:rPr lang="ru-RU" sz="2200" b="1" smtClean="0"/>
              <a:t>Фигура: С</a:t>
            </a:r>
            <a:r>
              <a:rPr lang="en-US" sz="2200" b="1" smtClean="0"/>
              <a:t>B</a:t>
            </a:r>
            <a:r>
              <a:rPr lang="ru-RU" sz="2200" b="1" smtClean="0"/>
              <a:t>К</a:t>
            </a:r>
            <a:r>
              <a:rPr lang="ru-RU" sz="2200" b="1" baseline="30000" smtClean="0"/>
              <a:t>/</a:t>
            </a:r>
            <a:r>
              <a:rPr lang="ru-RU" sz="2200" b="1" smtClean="0"/>
              <a:t> - Цикл ТН с повышенным ОК.</a:t>
            </a:r>
            <a:endParaRPr lang="en-US" sz="2200" b="1" smtClean="0"/>
          </a:p>
          <a:p>
            <a:pPr eaLnBrk="1" hangingPunct="1"/>
            <a:r>
              <a:rPr lang="ru-RU" sz="2200" b="1" smtClean="0"/>
              <a:t>Площади фигур </a:t>
            </a:r>
            <a:r>
              <a:rPr lang="en-US" sz="2200" b="1" smtClean="0"/>
              <a:t>CBB</a:t>
            </a:r>
            <a:r>
              <a:rPr lang="ru-RU" sz="2200" b="1" baseline="30000" smtClean="0"/>
              <a:t>//</a:t>
            </a:r>
            <a:r>
              <a:rPr lang="en-US" sz="2200" b="1" smtClean="0"/>
              <a:t> </a:t>
            </a:r>
            <a:r>
              <a:rPr lang="ru-RU" sz="2200" b="1" smtClean="0"/>
              <a:t>и С</a:t>
            </a:r>
            <a:r>
              <a:rPr lang="en-US" sz="2200" b="1" smtClean="0"/>
              <a:t>B</a:t>
            </a:r>
            <a:r>
              <a:rPr lang="ru-RU" sz="2200" b="1" smtClean="0"/>
              <a:t>К</a:t>
            </a:r>
            <a:r>
              <a:rPr lang="ru-RU" sz="2200" b="1" baseline="30000" smtClean="0"/>
              <a:t>/</a:t>
            </a:r>
            <a:r>
              <a:rPr lang="ru-RU" sz="2200" b="1" smtClean="0"/>
              <a:t> - работа, затраченная ТН</a:t>
            </a:r>
          </a:p>
          <a:p>
            <a:pPr eaLnBrk="1" hangingPunct="1">
              <a:buFontTx/>
              <a:buNone/>
            </a:pPr>
            <a:r>
              <a:rPr lang="ru-RU" sz="2200" b="1" smtClean="0"/>
              <a:t>	 за 1 цикл.</a:t>
            </a:r>
          </a:p>
          <a:p>
            <a:pPr eaLnBrk="1" hangingPunct="1"/>
            <a:r>
              <a:rPr lang="ru-RU" sz="2200" b="1" smtClean="0"/>
              <a:t>Отношение площадей под этими кривыми равно 7,43.</a:t>
            </a:r>
          </a:p>
          <a:p>
            <a:pPr eaLnBrk="1" hangingPunct="1"/>
            <a:r>
              <a:rPr lang="ru-RU" sz="2200" b="1" smtClean="0"/>
              <a:t>Данный факт говорит о том, что экономичность предлагаемого ТН в 7.43 раз выше, чем у традиционного ТН, работающего по диаграмме для идеального газа, где отопительный коэффициент равняется 3. </a:t>
            </a:r>
          </a:p>
          <a:p>
            <a:pPr eaLnBrk="1" hangingPunct="1"/>
            <a:r>
              <a:rPr lang="ru-RU" sz="2200" b="1" smtClean="0"/>
              <a:t>Произведение 3x7.43 даёт отопительный коэффициент приблизительно равный 23.</a:t>
            </a:r>
          </a:p>
          <a:p>
            <a:pPr eaLnBrk="1" hangingPunct="1"/>
            <a:endParaRPr lang="ru-RU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29600" cy="69215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CC3300"/>
                </a:solidFill>
              </a:rPr>
              <a:t>ОБЛАСТИ ПРИМЕНЕНИЯ ТН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700338" y="1196975"/>
            <a:ext cx="6264275" cy="5040313"/>
          </a:xfrm>
        </p:spPr>
        <p:txBody>
          <a:bodyPr/>
          <a:lstStyle/>
          <a:p>
            <a:pPr eaLnBrk="1" hangingPunct="1"/>
            <a:r>
              <a:rPr lang="ru-RU" altLang="ja-JP" sz="2000" smtClean="0"/>
              <a:t>Для отопления городов, отдельных многоэтажных зданий, коттеджей, сельских домов, промышленных помещений. </a:t>
            </a:r>
          </a:p>
          <a:p>
            <a:pPr eaLnBrk="1" hangingPunct="1"/>
            <a:endParaRPr lang="ru-RU" altLang="ja-JP" sz="2000" smtClean="0"/>
          </a:p>
          <a:p>
            <a:pPr eaLnBrk="1" hangingPunct="1"/>
            <a:r>
              <a:rPr lang="ru-RU" altLang="ja-JP" sz="2000" smtClean="0"/>
              <a:t>В различных технологических процессах: сушка зерна, древесины, хлопка, табака, сухофруктов…</a:t>
            </a:r>
          </a:p>
          <a:p>
            <a:pPr eaLnBrk="1" hangingPunct="1"/>
            <a:endParaRPr lang="ru-RU" altLang="ja-JP" sz="2000" smtClean="0"/>
          </a:p>
          <a:p>
            <a:pPr eaLnBrk="1" hangingPunct="1"/>
            <a:r>
              <a:rPr lang="ru-RU" altLang="ja-JP" sz="2000" smtClean="0"/>
              <a:t>Производство промышленных, корабельных, железнодорожных, бытовых холодильников…</a:t>
            </a:r>
          </a:p>
          <a:p>
            <a:pPr eaLnBrk="1" hangingPunct="1"/>
            <a:endParaRPr lang="ru-RU" altLang="ja-JP" sz="2000" smtClean="0"/>
          </a:p>
          <a:p>
            <a:pPr eaLnBrk="1" hangingPunct="1"/>
            <a:r>
              <a:rPr lang="ru-RU" sz="2000" smtClean="0"/>
              <a:t>Утилизация низко потенциальной энергии, выброс которой отрицательно влияет на экологию (канализационные и промышленные стоки).</a:t>
            </a:r>
          </a:p>
          <a:p>
            <a:pPr eaLnBrk="1" hangingPunct="1"/>
            <a:endParaRPr lang="ru-RU" altLang="ja-JP" sz="2000" smtClean="0"/>
          </a:p>
          <a:p>
            <a:pPr eaLnBrk="1" hangingPunct="1"/>
            <a:endParaRPr lang="ru-RU" sz="2000" smtClean="0"/>
          </a:p>
        </p:txBody>
      </p:sp>
      <p:pic>
        <p:nvPicPr>
          <p:cNvPr id="10244" name="Picture 5" descr="m02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981075"/>
            <a:ext cx="1296987" cy="151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7" descr="Картинка 6 из 12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565400"/>
            <a:ext cx="2089150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1" descr="i?id=13672713-0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789363"/>
            <a:ext cx="1944687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5" descr="i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229225"/>
            <a:ext cx="2160588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626</Words>
  <Application>Microsoft Office PowerPoint</Application>
  <PresentationFormat>Экран (4:3)</PresentationFormat>
  <Paragraphs>108</Paragraphs>
  <Slides>11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Оформление по умолчанию</vt:lpstr>
      <vt:lpstr>Формула</vt:lpstr>
      <vt:lpstr>ТЕПЛОВЫЕ НАСОСЫ (ТН) С ПОВЫШЕННЫМ ОТОПИТЕЛЬНЫМ КОЭФФИЦИЕНТОМ (ОК)</vt:lpstr>
      <vt:lpstr>Традиционный тепловой насос</vt:lpstr>
      <vt:lpstr>Принцип работы традиционного ТН</vt:lpstr>
      <vt:lpstr>Тепловой насос с отопительным коэффициентом ≥ 15</vt:lpstr>
      <vt:lpstr>Принцип работы ТН с повышенным ОК</vt:lpstr>
      <vt:lpstr>Отличительные особенности ТН с повышенным ОК от традиционного</vt:lpstr>
      <vt:lpstr>Диаграмма циклов ТН </vt:lpstr>
      <vt:lpstr>Преимущества ТН с повышенным ОК</vt:lpstr>
      <vt:lpstr>ОБЛАСТИ ПРИМЕНЕНИЯ ТН</vt:lpstr>
      <vt:lpstr>Экспериментальный и опытный образцы ТН</vt:lpstr>
      <vt:lpstr>Выводы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ТЕПЛОВЫЕ НАСОСЫ С ПОВЫШЕННЫМ ОТОПИТЕЛЬНЫМ КОЭФФИЦИЕНТОМ</dc:title>
  <dc:creator>Alex</dc:creator>
  <cp:lastModifiedBy>Янков</cp:lastModifiedBy>
  <cp:revision>53</cp:revision>
  <dcterms:created xsi:type="dcterms:W3CDTF">2010-09-01T19:13:05Z</dcterms:created>
  <dcterms:modified xsi:type="dcterms:W3CDTF">2011-10-28T11:49:46Z</dcterms:modified>
</cp:coreProperties>
</file>