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sldIdLst>
    <p:sldId id="263" r:id="rId2"/>
    <p:sldId id="266" r:id="rId3"/>
    <p:sldId id="264" r:id="rId4"/>
    <p:sldId id="258" r:id="rId5"/>
    <p:sldId id="257" r:id="rId6"/>
    <p:sldId id="260" r:id="rId7"/>
    <p:sldId id="262" r:id="rId8"/>
    <p:sldId id="261" r:id="rId9"/>
    <p:sldId id="267" r:id="rId10"/>
    <p:sldId id="26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00FF00"/>
    <a:srgbClr val="FF66FF"/>
    <a:srgbClr val="CCFFCC"/>
    <a:srgbClr val="99FF33"/>
    <a:srgbClr val="00FF99"/>
    <a:srgbClr val="FFFF99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7" autoAdjust="0"/>
    <p:restoredTop sz="94000" autoAdjust="0"/>
  </p:normalViewPr>
  <p:slideViewPr>
    <p:cSldViewPr>
      <p:cViewPr varScale="1">
        <p:scale>
          <a:sx n="66" d="100"/>
          <a:sy n="66" d="100"/>
        </p:scale>
        <p:origin x="-6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2900C0FF-7B27-4E92-ABE7-0A735E2CC93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76179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9BFCC8-3C9B-4A47-B153-7B2CAB983839}" type="slidenum">
              <a:rPr lang="ru-RU"/>
              <a:pPr/>
              <a:t>1</a:t>
            </a:fld>
            <a:endParaRPr lang="ru-RU"/>
          </a:p>
        </p:txBody>
      </p:sp>
      <p:sp>
        <p:nvSpPr>
          <p:cNvPr id="389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8972A5-A96F-4630-A1D5-180D94F9F805}" type="slidenum">
              <a:rPr lang="ru-RU"/>
              <a:pPr/>
              <a:t>10</a:t>
            </a:fld>
            <a:endParaRPr lang="ru-RU"/>
          </a:p>
        </p:txBody>
      </p:sp>
      <p:sp>
        <p:nvSpPr>
          <p:cNvPr id="430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D12DAA-F610-4BA3-B669-4BE1308FD88A}" type="slidenum">
              <a:rPr lang="ru-RU"/>
              <a:pPr/>
              <a:t>2</a:t>
            </a:fld>
            <a:endParaRPr lang="ru-RU"/>
          </a:p>
        </p:txBody>
      </p:sp>
      <p:sp>
        <p:nvSpPr>
          <p:cNvPr id="450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4CC194-2514-4B8F-B458-9E847720A0BA}" type="slidenum">
              <a:rPr lang="ru-RU"/>
              <a:pPr/>
              <a:t>3</a:t>
            </a:fld>
            <a:endParaRPr lang="ru-RU"/>
          </a:p>
        </p:txBody>
      </p:sp>
      <p:sp>
        <p:nvSpPr>
          <p:cNvPr id="409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4F8785-31B6-4D3C-BBC5-0F3ECB1D38EC}" type="slidenum">
              <a:rPr lang="ru-RU"/>
              <a:pPr/>
              <a:t>4</a:t>
            </a:fld>
            <a:endParaRPr lang="ru-RU"/>
          </a:p>
        </p:txBody>
      </p:sp>
      <p:sp>
        <p:nvSpPr>
          <p:cNvPr id="225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E9BB17-FEA4-4F02-A1C2-18A9D6759569}" type="slidenum">
              <a:rPr lang="ru-RU"/>
              <a:pPr/>
              <a:t>5</a:t>
            </a:fld>
            <a:endParaRPr lang="ru-RU"/>
          </a:p>
        </p:txBody>
      </p:sp>
      <p:sp>
        <p:nvSpPr>
          <p:cNvPr id="204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74714B-F496-4611-9961-34CF51A365B5}" type="slidenum">
              <a:rPr lang="ru-RU"/>
              <a:pPr/>
              <a:t>6</a:t>
            </a:fld>
            <a:endParaRPr lang="ru-RU"/>
          </a:p>
        </p:txBody>
      </p:sp>
      <p:sp>
        <p:nvSpPr>
          <p:cNvPr id="286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25F301-3E36-4409-949D-201AAF47282D}" type="slidenum">
              <a:rPr lang="ru-RU"/>
              <a:pPr/>
              <a:t>7</a:t>
            </a:fld>
            <a:endParaRPr lang="ru-RU"/>
          </a:p>
        </p:txBody>
      </p:sp>
      <p:sp>
        <p:nvSpPr>
          <p:cNvPr id="327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C7E089-3E7D-4CFD-8FAD-70A64D5D1EFD}" type="slidenum">
              <a:rPr lang="ru-RU"/>
              <a:pPr/>
              <a:t>8</a:t>
            </a:fld>
            <a:endParaRPr lang="ru-RU"/>
          </a:p>
        </p:txBody>
      </p:sp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F2B7BB-E1EC-45E0-ACA0-D29861BD40BE}" type="slidenum">
              <a:rPr lang="ru-RU"/>
              <a:pPr/>
              <a:t>9</a:t>
            </a:fld>
            <a:endParaRPr lang="ru-RU"/>
          </a:p>
        </p:txBody>
      </p:sp>
      <p:sp>
        <p:nvSpPr>
          <p:cNvPr id="471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1843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3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2083 -32000"/>
                <a:gd name="T13" fmla="*/ T12 w 64000"/>
                <a:gd name="T14" fmla="+- 0 -29632 -32000"/>
                <a:gd name="T15" fmla="*/ -29632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2083 -32000"/>
                <a:gd name="T21" fmla="*/ T20 w 64000"/>
                <a:gd name="T22" fmla="+- 0 29631 -32000"/>
                <a:gd name="T23" fmla="*/ 29631 h 64000"/>
                <a:gd name="T24" fmla="+- 0 12083 -32000"/>
                <a:gd name="T25" fmla="*/ T24 w 64000"/>
                <a:gd name="T26" fmla="+- 0 29631 -32000"/>
                <a:gd name="T27" fmla="*/ 29631 h 64000"/>
                <a:gd name="T28" fmla="+- 0 12082 -32000"/>
                <a:gd name="T29" fmla="*/ T28 w 64000"/>
                <a:gd name="T30" fmla="+- 0 29631 -32000"/>
                <a:gd name="T31" fmla="*/ 29631 h 64000"/>
                <a:gd name="T32" fmla="+- 0 12083 -32000"/>
                <a:gd name="T33" fmla="*/ T32 w 64000"/>
                <a:gd name="T34" fmla="+- 0 29632 -32000"/>
                <a:gd name="T35" fmla="*/ 29632 h 64000"/>
                <a:gd name="T36" fmla="+- 0 12083 -32000"/>
                <a:gd name="T37" fmla="*/ T36 w 64000"/>
                <a:gd name="T38" fmla="+- 0 -29632 -32000"/>
                <a:gd name="T39" fmla="*/ -29632 h 64000"/>
                <a:gd name="T40" fmla="+- 0 12082 -32000"/>
                <a:gd name="T41" fmla="*/ T40 w 64000"/>
                <a:gd name="T42" fmla="+- 0 -29632 -32000"/>
                <a:gd name="T43" fmla="*/ -29632 h 64000"/>
                <a:gd name="T44" fmla="+- 0 12083 -32000"/>
                <a:gd name="T45" fmla="*/ T44 w 64000"/>
                <a:gd name="T46" fmla="+- 0 -29632 -32000"/>
                <a:gd name="T47" fmla="*/ -29632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843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8994 -32000"/>
                <a:gd name="T13" fmla="*/ T12 w 64000"/>
                <a:gd name="T14" fmla="+- 0 -25754 -32000"/>
                <a:gd name="T15" fmla="*/ -25754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8994 -32000"/>
                <a:gd name="T21" fmla="*/ T20 w 64000"/>
                <a:gd name="T22" fmla="+- 0 25753 -32000"/>
                <a:gd name="T23" fmla="*/ 25753 h 64000"/>
                <a:gd name="T24" fmla="+- 0 18994 -32000"/>
                <a:gd name="T25" fmla="*/ T24 w 64000"/>
                <a:gd name="T26" fmla="+- 0 25753 -32000"/>
                <a:gd name="T27" fmla="*/ 25753 h 64000"/>
                <a:gd name="T28" fmla="+- 0 18993 -32000"/>
                <a:gd name="T29" fmla="*/ T28 w 64000"/>
                <a:gd name="T30" fmla="+- 0 25753 -32000"/>
                <a:gd name="T31" fmla="*/ 25753 h 64000"/>
                <a:gd name="T32" fmla="+- 0 18994 -32000"/>
                <a:gd name="T33" fmla="*/ T32 w 64000"/>
                <a:gd name="T34" fmla="+- 0 25754 -32000"/>
                <a:gd name="T35" fmla="*/ 25754 h 64000"/>
                <a:gd name="T36" fmla="+- 0 18994 -32000"/>
                <a:gd name="T37" fmla="*/ T36 w 64000"/>
                <a:gd name="T38" fmla="+- 0 -25754 -32000"/>
                <a:gd name="T39" fmla="*/ -25754 h 64000"/>
                <a:gd name="T40" fmla="+- 0 18993 -32000"/>
                <a:gd name="T41" fmla="*/ T40 w 64000"/>
                <a:gd name="T42" fmla="+- 0 -25754 -32000"/>
                <a:gd name="T43" fmla="*/ -25754 h 64000"/>
                <a:gd name="T44" fmla="+- 0 18994 -32000"/>
                <a:gd name="T45" fmla="*/ T44 w 64000"/>
                <a:gd name="T46" fmla="+- 0 -25754 -32000"/>
                <a:gd name="T47" fmla="*/ -25754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sp>
        <p:nvSpPr>
          <p:cNvPr id="1843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8440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8442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032D5B5-02DD-4F4C-8B7D-63D5E4B94E4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6B1D4D-7395-426A-9F0B-8609F3AE2D8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990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07FAB4-3A3B-44D7-B90E-4BBFCDADDCA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3329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C1682AD-05C9-46EC-9937-14357FC4339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74075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8D286A4-2803-4E20-B2EF-68A5195CE0D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3731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D30977-C6F9-469A-A69D-15C3668006A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1219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013A39-CADF-4AFD-9F8D-371E88B7CBA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1481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1EA22A-4290-4CF6-9DDB-B9FF2B370B7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3208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8EBDC0-B0B4-4208-BF09-B64B2586880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852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6A3642-AD19-4B8E-BC48-3729970A3E8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73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E7A016-6FD3-4875-AD9C-94BA691CD8D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9039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9941E8-8FCE-4504-B85E-5902DB356E4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6974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933CFA-16B7-4F02-B222-A2F82D70318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7713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17411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8296 -32000"/>
                <a:gd name="T13" fmla="*/ T12 w 64000"/>
                <a:gd name="T14" fmla="+- 0 -26254 -32000"/>
                <a:gd name="T15" fmla="*/ -26254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8296 -32000"/>
                <a:gd name="T21" fmla="*/ T20 w 64000"/>
                <a:gd name="T22" fmla="+- 0 26253 -32000"/>
                <a:gd name="T23" fmla="*/ 26253 h 64000"/>
                <a:gd name="T24" fmla="+- 0 18296 -32000"/>
                <a:gd name="T25" fmla="*/ T24 w 64000"/>
                <a:gd name="T26" fmla="+- 0 26253 -32000"/>
                <a:gd name="T27" fmla="*/ 26253 h 64000"/>
                <a:gd name="T28" fmla="+- 0 18295 -32000"/>
                <a:gd name="T29" fmla="*/ T28 w 64000"/>
                <a:gd name="T30" fmla="+- 0 26253 -32000"/>
                <a:gd name="T31" fmla="*/ 26253 h 64000"/>
                <a:gd name="T32" fmla="+- 0 18296 -32000"/>
                <a:gd name="T33" fmla="*/ T32 w 64000"/>
                <a:gd name="T34" fmla="+- 0 26254 -32000"/>
                <a:gd name="T35" fmla="*/ 26254 h 64000"/>
                <a:gd name="T36" fmla="+- 0 18296 -32000"/>
                <a:gd name="T37" fmla="*/ T36 w 64000"/>
                <a:gd name="T38" fmla="+- 0 -26254 -32000"/>
                <a:gd name="T39" fmla="*/ -26254 h 64000"/>
                <a:gd name="T40" fmla="+- 0 18295 -32000"/>
                <a:gd name="T41" fmla="*/ T40 w 64000"/>
                <a:gd name="T42" fmla="+- 0 -26254 -32000"/>
                <a:gd name="T43" fmla="*/ -26254 h 64000"/>
                <a:gd name="T44" fmla="+- 0 18296 -32000"/>
                <a:gd name="T45" fmla="*/ T44 w 64000"/>
                <a:gd name="T46" fmla="+- 0 -26254 -32000"/>
                <a:gd name="T47" fmla="*/ -26254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7412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8077 -32000"/>
                <a:gd name="T13" fmla="*/ T12 w 64000"/>
                <a:gd name="T14" fmla="+- 0 -26405 -32000"/>
                <a:gd name="T15" fmla="*/ -26405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8077 -32000"/>
                <a:gd name="T21" fmla="*/ T20 w 64000"/>
                <a:gd name="T22" fmla="+- 0 26404 -32000"/>
                <a:gd name="T23" fmla="*/ 26404 h 64000"/>
                <a:gd name="T24" fmla="+- 0 18077 -32000"/>
                <a:gd name="T25" fmla="*/ T24 w 64000"/>
                <a:gd name="T26" fmla="+- 0 26404 -32000"/>
                <a:gd name="T27" fmla="*/ 26404 h 64000"/>
                <a:gd name="T28" fmla="+- 0 18076 -32000"/>
                <a:gd name="T29" fmla="*/ T28 w 64000"/>
                <a:gd name="T30" fmla="+- 0 26404 -32000"/>
                <a:gd name="T31" fmla="*/ 26404 h 64000"/>
                <a:gd name="T32" fmla="+- 0 18077 -32000"/>
                <a:gd name="T33" fmla="*/ T32 w 64000"/>
                <a:gd name="T34" fmla="+- 0 26405 -32000"/>
                <a:gd name="T35" fmla="*/ 26405 h 64000"/>
                <a:gd name="T36" fmla="+- 0 18077 -32000"/>
                <a:gd name="T37" fmla="*/ T36 w 64000"/>
                <a:gd name="T38" fmla="+- 0 -26405 -32000"/>
                <a:gd name="T39" fmla="*/ -26405 h 64000"/>
                <a:gd name="T40" fmla="+- 0 18076 -32000"/>
                <a:gd name="T41" fmla="*/ T40 w 64000"/>
                <a:gd name="T42" fmla="+- 0 -26405 -32000"/>
                <a:gd name="T43" fmla="*/ -26405 h 64000"/>
                <a:gd name="T44" fmla="+- 0 18077 -32000"/>
                <a:gd name="T45" fmla="*/ T44 w 64000"/>
                <a:gd name="T46" fmla="+- 0 -26405 -32000"/>
                <a:gd name="T47" fmla="*/ -26405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7413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741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741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741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ru-RU"/>
          </a:p>
        </p:txBody>
      </p:sp>
      <p:sp>
        <p:nvSpPr>
          <p:cNvPr id="1741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AE252D0-6409-46F1-8CDA-3F238BE0C188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0.jpeg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6.jpeg"/><Relationship Id="rId12" Type="http://schemas.openxmlformats.org/officeDocument/2006/relationships/image" Target="../media/image9.jpe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hyperlink" Target="http://ici-moscow.ru/page_f/113_1b.jpg" TargetMode="External"/><Relationship Id="rId11" Type="http://schemas.openxmlformats.org/officeDocument/2006/relationships/hyperlink" Target="http://www.teplo-pro.ru/komplekt/kotel/1.jpg" TargetMode="External"/><Relationship Id="rId5" Type="http://schemas.openxmlformats.org/officeDocument/2006/relationships/image" Target="../media/image5.png"/><Relationship Id="rId10" Type="http://schemas.openxmlformats.org/officeDocument/2006/relationships/image" Target="../media/image8.jpeg"/><Relationship Id="rId4" Type="http://schemas.openxmlformats.org/officeDocument/2006/relationships/oleObject" Target="../embeddings/oleObject1.bin"/><Relationship Id="rId9" Type="http://schemas.openxmlformats.org/officeDocument/2006/relationships/hyperlink" Target="http://media.englishrussia.com/logos_gone_wild/21.jpg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000" b="1" dirty="0" err="1"/>
              <a:t>ЭНЕРГОЭФФЕКТИВНОЕ</a:t>
            </a:r>
            <a:r>
              <a:rPr lang="ru-RU" sz="2000" b="1" dirty="0"/>
              <a:t> И ЭКОЛОГИЧЕСКИ ЧИСТОЕ СЖИГАНИЕ УГЛЕВОДОРОДНОГО ТОПЛИВА В ИНФРАКРАСНЫХ (ИК) ГОРЕЛКАХ С ОБЪЕМНЫМИ ПОРИСТЫМИ МАТРИЦАМИ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844675"/>
            <a:ext cx="8172450" cy="4824413"/>
          </a:xfrm>
        </p:spPr>
        <p:txBody>
          <a:bodyPr/>
          <a:lstStyle/>
          <a:p>
            <a:pPr marL="185738" indent="-185738" algn="ctr">
              <a:buFont typeface="Wingdings" pitchFamily="2" charset="2"/>
              <a:buNone/>
              <a:tabLst>
                <a:tab pos="0" algn="l"/>
              </a:tabLst>
            </a:pPr>
            <a:r>
              <a:rPr lang="ru-RU" sz="2000" b="1" dirty="0"/>
              <a:t>Содержание:</a:t>
            </a:r>
          </a:p>
          <a:p>
            <a:pPr marL="185738" indent="-185738">
              <a:buFont typeface="Wingdings" pitchFamily="2" charset="2"/>
              <a:buNone/>
              <a:tabLst>
                <a:tab pos="0" algn="l"/>
              </a:tabLst>
            </a:pPr>
            <a:r>
              <a:rPr lang="ru-RU" sz="1900" dirty="0">
                <a:latin typeface="Arial" charset="0"/>
              </a:rPr>
              <a:t>1. Недостатки факельных горелок открытого пламени.</a:t>
            </a:r>
          </a:p>
          <a:p>
            <a:pPr marL="185738" indent="-185738">
              <a:buFont typeface="Wingdings" pitchFamily="2" charset="2"/>
              <a:buNone/>
              <a:tabLst>
                <a:tab pos="0" algn="l"/>
              </a:tabLst>
            </a:pPr>
            <a:r>
              <a:rPr lang="ru-RU" sz="1900" dirty="0">
                <a:latin typeface="Arial" charset="0"/>
              </a:rPr>
              <a:t>2.</a:t>
            </a:r>
            <a:r>
              <a:rPr lang="ru-RU" sz="1900" dirty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ru-RU" sz="1900" dirty="0">
                <a:latin typeface="Arial" charset="0"/>
              </a:rPr>
              <a:t>Преимущества инфракрасных горелок с объемными матрицами.</a:t>
            </a:r>
          </a:p>
          <a:p>
            <a:pPr marL="185738" indent="-185738">
              <a:buFont typeface="Wingdings" pitchFamily="2" charset="2"/>
              <a:buNone/>
              <a:tabLst>
                <a:tab pos="0" algn="l"/>
              </a:tabLst>
            </a:pPr>
            <a:r>
              <a:rPr lang="ru-RU" sz="1900" dirty="0">
                <a:latin typeface="Arial" charset="0"/>
              </a:rPr>
              <a:t>3. Конструктивные особенности ИК горелок с объемными матрицами (их отличия от факельных).</a:t>
            </a:r>
          </a:p>
          <a:p>
            <a:pPr marL="185738" indent="-185738">
              <a:buFont typeface="Wingdings" pitchFamily="2" charset="2"/>
              <a:buNone/>
              <a:tabLst>
                <a:tab pos="0" algn="l"/>
              </a:tabLst>
            </a:pPr>
            <a:r>
              <a:rPr lang="ru-RU" sz="1900" dirty="0">
                <a:latin typeface="Arial" charset="0"/>
              </a:rPr>
              <a:t>4. Экологические показатели  ИК горелок с объемными матрицами в сравнении с традиционными факельными горелками.</a:t>
            </a:r>
          </a:p>
          <a:p>
            <a:pPr marL="185738" indent="-185738">
              <a:buFont typeface="Wingdings" pitchFamily="2" charset="2"/>
              <a:buNone/>
              <a:tabLst>
                <a:tab pos="0" algn="l"/>
              </a:tabLst>
            </a:pPr>
            <a:r>
              <a:rPr lang="ru-RU" sz="1900" dirty="0">
                <a:latin typeface="Arial" charset="0"/>
              </a:rPr>
              <a:t>5. Энергетические показатели  ИК горелок с объемными матрицами в сравнении с традиционными факельными горелками.</a:t>
            </a:r>
          </a:p>
          <a:p>
            <a:pPr marL="185738" indent="-185738">
              <a:buFont typeface="Wingdings" pitchFamily="2" charset="2"/>
              <a:buNone/>
              <a:tabLst>
                <a:tab pos="0" algn="l"/>
              </a:tabLst>
            </a:pPr>
            <a:r>
              <a:rPr lang="ru-RU" sz="1900" dirty="0">
                <a:latin typeface="Arial" charset="0"/>
              </a:rPr>
              <a:t>6. Экономические показатели использования ИК горелок.</a:t>
            </a:r>
          </a:p>
          <a:p>
            <a:pPr marL="185738" indent="-185738">
              <a:buFont typeface="Wingdings" pitchFamily="2" charset="2"/>
              <a:buNone/>
              <a:tabLst>
                <a:tab pos="0" algn="l"/>
              </a:tabLst>
            </a:pPr>
            <a:r>
              <a:rPr lang="ru-RU" sz="1900" dirty="0">
                <a:latin typeface="Arial" charset="0"/>
              </a:rPr>
              <a:t>7. Области применения ИК горелок с объемными матрицами.</a:t>
            </a:r>
          </a:p>
          <a:p>
            <a:pPr marL="185738" indent="-185738">
              <a:buFont typeface="Wingdings" pitchFamily="2" charset="2"/>
              <a:buNone/>
              <a:tabLst>
                <a:tab pos="0" algn="l"/>
              </a:tabLst>
            </a:pPr>
            <a:r>
              <a:rPr lang="ru-RU" sz="1900" dirty="0">
                <a:latin typeface="Arial" charset="0"/>
              </a:rPr>
              <a:t>8. Выводы.</a:t>
            </a:r>
          </a:p>
          <a:p>
            <a:pPr marL="185738" indent="-185738">
              <a:buFont typeface="Wingdings" pitchFamily="2" charset="2"/>
              <a:buNone/>
              <a:tabLst>
                <a:tab pos="0" algn="l"/>
              </a:tabLst>
            </a:pPr>
            <a:endParaRPr lang="ru-RU" sz="1900" dirty="0">
              <a:latin typeface="Arial" charset="0"/>
            </a:endParaRPr>
          </a:p>
          <a:p>
            <a:pPr marL="185738" indent="-185738" algn="ctr">
              <a:buFont typeface="Wingdings" pitchFamily="2" charset="2"/>
              <a:buNone/>
              <a:tabLst>
                <a:tab pos="0" algn="l"/>
              </a:tabLst>
            </a:pPr>
            <a:endParaRPr lang="ru-RU" sz="1900" dirty="0">
              <a:latin typeface="Arial" charset="0"/>
            </a:endParaRPr>
          </a:p>
          <a:p>
            <a:pPr marL="185738" indent="-185738">
              <a:buFont typeface="Wingdings" pitchFamily="2" charset="2"/>
              <a:buNone/>
              <a:tabLst>
                <a:tab pos="0" algn="l"/>
              </a:tabLst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0"/>
            <a:ext cx="7313612" cy="1143000"/>
          </a:xfrm>
        </p:spPr>
        <p:txBody>
          <a:bodyPr/>
          <a:lstStyle/>
          <a:p>
            <a:pPr algn="ctr"/>
            <a:r>
              <a:rPr lang="ru-RU" sz="2800" b="1"/>
              <a:t>8. Выводы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28775"/>
            <a:ext cx="8353425" cy="496887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/>
              <a:t>1. Предложено сжигание газовых смесей в режиме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/>
              <a:t>    поверхностного горения в полости объемной проницаемой матрицы.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/>
              <a:t>2. Показано, что в горелке с объемной матрицей возможна  организация горения газовых смесей с удельной мощность с единицы выходного сечения горелки до 2500 кВт/м</a:t>
            </a:r>
            <a:r>
              <a:rPr lang="ru-RU" sz="2000" b="1" baseline="30000"/>
              <a:t>2</a:t>
            </a:r>
            <a:r>
              <a:rPr lang="ru-RU" sz="2000" b="1"/>
              <a:t>.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/>
              <a:t>3. Достигнута глубина регулирования по тепловой мощности до 5.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/>
              <a:t>4. Определены экологические параметры горения на различных режимах работы горелок. Показано, что концентрация окислов азота и окиси углерода в продуктах сгорания может быть снижена до 2-10 ppm.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/>
              <a:t>5. Показана более высокая эффективность  работы горелочных устройств  с объемной матрицей по сравнению с горелками   открытого пламени. На примере бытовой газовой плиты экономия газа составила до 50%. </a:t>
            </a:r>
          </a:p>
          <a:p>
            <a:pPr>
              <a:lnSpc>
                <a:spcPct val="80000"/>
              </a:lnSpc>
            </a:pPr>
            <a:endParaRPr lang="ru-RU" sz="2000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549275"/>
            <a:ext cx="7313613" cy="1143000"/>
          </a:xfrm>
        </p:spPr>
        <p:txBody>
          <a:bodyPr/>
          <a:lstStyle/>
          <a:p>
            <a:pPr algn="ctr"/>
            <a:r>
              <a:rPr lang="ru-RU" sz="2400" b="1">
                <a:solidFill>
                  <a:schemeClr val="hlink"/>
                </a:solidFill>
              </a:rPr>
              <a:t>1. Недостатки факельных горелок </a:t>
            </a:r>
            <a:br>
              <a:rPr lang="ru-RU" sz="2400" b="1">
                <a:solidFill>
                  <a:schemeClr val="hlink"/>
                </a:solidFill>
              </a:rPr>
            </a:br>
            <a:r>
              <a:rPr lang="ru-RU" sz="2400" b="1">
                <a:solidFill>
                  <a:schemeClr val="hlink"/>
                </a:solidFill>
              </a:rPr>
              <a:t>открытого пламени</a:t>
            </a:r>
            <a:br>
              <a:rPr lang="ru-RU" sz="2400" b="1">
                <a:solidFill>
                  <a:schemeClr val="hlink"/>
                </a:solidFill>
              </a:rPr>
            </a:br>
            <a:endParaRPr lang="ru-RU" sz="2400" b="1">
              <a:solidFill>
                <a:schemeClr val="hlink"/>
              </a:solidFill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altLang="ja-JP" sz="2400" b="1" i="1">
                <a:solidFill>
                  <a:srgbClr val="990000"/>
                </a:solidFill>
              </a:rPr>
              <a:t>Обеспечивают энерговыделение в режиме диффузионного горения с высокой температурой фронта пламени, что приводит к:</a:t>
            </a:r>
          </a:p>
          <a:p>
            <a:r>
              <a:rPr lang="ru-RU" altLang="ja-JP" sz="2400" b="1"/>
              <a:t> </a:t>
            </a:r>
            <a:r>
              <a:rPr lang="ru-RU" altLang="ja-JP" sz="2400"/>
              <a:t>недостаточной полноте сгорания;</a:t>
            </a:r>
          </a:p>
          <a:p>
            <a:r>
              <a:rPr lang="ru-RU" altLang="ja-JP" sz="2400"/>
              <a:t> высокому уровню токсичности отходящих газов</a:t>
            </a:r>
            <a:r>
              <a:rPr lang="ru-RU" sz="2400"/>
              <a:t> (оксидов азота и углерода).</a:t>
            </a:r>
          </a:p>
          <a:p>
            <a:r>
              <a:rPr lang="ru-RU" sz="2000" b="1"/>
              <a:t>  </a:t>
            </a:r>
            <a:r>
              <a:rPr lang="ru-RU" sz="2400"/>
              <a:t>Имеют протяженный факел.</a:t>
            </a:r>
          </a:p>
          <a:p>
            <a:r>
              <a:rPr lang="ru-RU" sz="2400"/>
              <a:t> Требуют применения громоздких, дорогостоящих 	дымовых труб.</a:t>
            </a:r>
          </a:p>
          <a:p>
            <a:pPr>
              <a:buFont typeface="Wingdings" pitchFamily="2" charset="2"/>
              <a:buNone/>
            </a:pPr>
            <a:endParaRPr lang="ru-RU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/>
              <a:t>2. Преимущества инфракрасных горелок с объемными матрицами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827213"/>
            <a:ext cx="8316912" cy="5030787"/>
          </a:xfrm>
        </p:spPr>
        <p:txBody>
          <a:bodyPr/>
          <a:lstStyle/>
          <a:p>
            <a:r>
              <a:rPr lang="ru-RU" sz="2000" b="1">
                <a:latin typeface="Arial" charset="0"/>
              </a:rPr>
              <a:t>Беспламенное сжигание углеводородного топлива внутри пористых объемных матриц;</a:t>
            </a:r>
          </a:p>
          <a:p>
            <a:r>
              <a:rPr lang="ru-RU" sz="2000" b="1">
                <a:latin typeface="Arial" charset="0"/>
              </a:rPr>
              <a:t>Высокая эффективность сжигания углеводородного топлива –  </a:t>
            </a:r>
            <a:r>
              <a:rPr lang="ru-RU" sz="2000" b="1">
                <a:solidFill>
                  <a:srgbClr val="FF0066"/>
                </a:solidFill>
                <a:latin typeface="Arial" charset="0"/>
              </a:rPr>
              <a:t>до 99,99% и выше</a:t>
            </a:r>
            <a:r>
              <a:rPr lang="ru-RU" sz="2000" b="1">
                <a:latin typeface="Arial" charset="0"/>
              </a:rPr>
              <a:t>;</a:t>
            </a:r>
          </a:p>
          <a:p>
            <a:r>
              <a:rPr lang="ru-RU" sz="2000" b="1">
                <a:latin typeface="Arial" charset="0"/>
              </a:rPr>
              <a:t>Высокие экологические показатели – </a:t>
            </a:r>
            <a:r>
              <a:rPr lang="ru-RU" sz="2000" b="1">
                <a:solidFill>
                  <a:srgbClr val="009900"/>
                </a:solidFill>
                <a:latin typeface="Arial" charset="0"/>
              </a:rPr>
              <a:t>токсичность отходящих газов на уровне фоновых значений:</a:t>
            </a:r>
          </a:p>
          <a:p>
            <a:pPr>
              <a:buFont typeface="Wingdings" pitchFamily="2" charset="2"/>
              <a:buNone/>
            </a:pPr>
            <a:r>
              <a:rPr lang="ru-RU" sz="2000" b="1">
                <a:solidFill>
                  <a:srgbClr val="009900"/>
                </a:solidFill>
                <a:latin typeface="Arial" charset="0"/>
              </a:rPr>
              <a:t>	</a:t>
            </a:r>
            <a:r>
              <a:rPr lang="en-US" sz="2000" b="1">
                <a:solidFill>
                  <a:srgbClr val="009900"/>
                </a:solidFill>
                <a:latin typeface="Arial" charset="0"/>
              </a:rPr>
              <a:t>CO </a:t>
            </a:r>
            <a:r>
              <a:rPr lang="ru-RU" sz="2000" b="1">
                <a:solidFill>
                  <a:srgbClr val="009900"/>
                </a:solidFill>
                <a:latin typeface="Arial" charset="0"/>
              </a:rPr>
              <a:t>и </a:t>
            </a:r>
            <a:r>
              <a:rPr lang="en-US" sz="2000" b="1">
                <a:solidFill>
                  <a:srgbClr val="009900"/>
                </a:solidFill>
                <a:latin typeface="Arial" charset="0"/>
              </a:rPr>
              <a:t>NOx – </a:t>
            </a:r>
            <a:r>
              <a:rPr lang="ru-RU" sz="2000" b="1">
                <a:solidFill>
                  <a:srgbClr val="009900"/>
                </a:solidFill>
                <a:latin typeface="Arial" charset="0"/>
              </a:rPr>
              <a:t>не превышает 10 </a:t>
            </a:r>
            <a:r>
              <a:rPr lang="en-US" sz="2000" b="1">
                <a:solidFill>
                  <a:srgbClr val="009900"/>
                </a:solidFill>
                <a:latin typeface="Arial" charset="0"/>
              </a:rPr>
              <a:t>ppm</a:t>
            </a:r>
            <a:r>
              <a:rPr lang="ru-RU" sz="2000" b="1">
                <a:solidFill>
                  <a:srgbClr val="009900"/>
                </a:solidFill>
                <a:latin typeface="Arial" charset="0"/>
              </a:rPr>
              <a:t>.;</a:t>
            </a:r>
          </a:p>
          <a:p>
            <a:r>
              <a:rPr lang="ru-RU" sz="2000" b="1">
                <a:latin typeface="Arial" charset="0"/>
              </a:rPr>
              <a:t>Возможность получения высоких тепловых потоков -  </a:t>
            </a:r>
            <a:r>
              <a:rPr lang="ru-RU" sz="2000" b="1">
                <a:solidFill>
                  <a:srgbClr val="FF0066"/>
                </a:solidFill>
                <a:latin typeface="Arial" charset="0"/>
              </a:rPr>
              <a:t>до       2500 кВт/м</a:t>
            </a:r>
            <a:r>
              <a:rPr lang="ru-RU" sz="2000" b="1" baseline="30000">
                <a:solidFill>
                  <a:srgbClr val="FF0066"/>
                </a:solidFill>
                <a:latin typeface="Arial" charset="0"/>
              </a:rPr>
              <a:t>2</a:t>
            </a:r>
            <a:r>
              <a:rPr lang="ru-RU" sz="2000" b="1">
                <a:latin typeface="Arial" charset="0"/>
              </a:rPr>
              <a:t>, приведенной к выходному сечению матрицы горелки;</a:t>
            </a:r>
          </a:p>
          <a:p>
            <a:r>
              <a:rPr lang="ru-RU" sz="2000" b="1">
                <a:latin typeface="Arial" charset="0"/>
              </a:rPr>
              <a:t>Возможность создания высоко экономичных и экологически чистых горелок в различных отраслях народного хозяйства.</a:t>
            </a:r>
          </a:p>
          <a:p>
            <a:endParaRPr lang="ru-RU" sz="2000" b="1">
              <a:latin typeface="Arial" charset="0"/>
            </a:endParaRPr>
          </a:p>
          <a:p>
            <a:endParaRPr lang="ru-RU" sz="2000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115888"/>
            <a:ext cx="8315325" cy="1143000"/>
          </a:xfrm>
        </p:spPr>
        <p:txBody>
          <a:bodyPr/>
          <a:lstStyle/>
          <a:p>
            <a:pPr algn="ctr"/>
            <a:r>
              <a:rPr lang="ru-RU" sz="2400" b="1"/>
              <a:t>3. Конструктивные особенности ИК горелок с объемными матрицами (их отличия от факельных)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411413" y="1773238"/>
            <a:ext cx="6732587" cy="4824412"/>
          </a:xfrm>
        </p:spPr>
        <p:txBody>
          <a:bodyPr/>
          <a:lstStyle/>
          <a:p>
            <a:r>
              <a:rPr lang="ru-RU" sz="1800" dirty="0"/>
              <a:t>Рабочая поверхность матрицы представляет собой объемную геометрическую фигуру.</a:t>
            </a:r>
          </a:p>
          <a:p>
            <a:r>
              <a:rPr lang="ru-RU" sz="1800" dirty="0"/>
              <a:t>Матрица изготавливается из газопроницаемого пористого материала.</a:t>
            </a:r>
          </a:p>
          <a:p>
            <a:r>
              <a:rPr lang="ru-RU" sz="1800" dirty="0"/>
              <a:t>Горение происходит в поверхностном слое объемной матрицы.</a:t>
            </a:r>
          </a:p>
          <a:p>
            <a:r>
              <a:rPr lang="ru-RU" altLang="ja-JP" sz="1800" dirty="0"/>
              <a:t>В результате сильного теплоотвода от фронта пламени в матрицу, температура горения снижается, что приводит к снижению окислов азота в продуктах сгорания. </a:t>
            </a:r>
          </a:p>
          <a:p>
            <a:r>
              <a:rPr lang="ru-RU" altLang="ja-JP" sz="1800" dirty="0"/>
              <a:t>Дальнейшая полнота сгорания осуществляется за счет сжигания газа в глубокой полости матрицы  путем существенного увеличения времени пребывания полупродуктов сгорания в условиях высокой температуры.</a:t>
            </a:r>
            <a:endParaRPr lang="ru-RU" sz="1800" dirty="0"/>
          </a:p>
        </p:txBody>
      </p:sp>
      <p:pic>
        <p:nvPicPr>
          <p:cNvPr id="21511" name="Picture 7" descr="DSC_0053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3357563"/>
            <a:ext cx="2232025" cy="1295400"/>
          </a:xfrm>
        </p:spPr>
      </p:pic>
      <p:pic>
        <p:nvPicPr>
          <p:cNvPr id="21512" name="Picture 8"/>
          <p:cNvPicPr>
            <a:picLocks noChangeAspect="1" noChangeArrowheads="1"/>
          </p:cNvPicPr>
          <p:nvPr>
            <p:ph sz="quarter" idx="429496729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4941888"/>
            <a:ext cx="2233613" cy="14398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1513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773238"/>
            <a:ext cx="2162175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333375"/>
            <a:ext cx="7313613" cy="1143000"/>
          </a:xfrm>
        </p:spPr>
        <p:txBody>
          <a:bodyPr/>
          <a:lstStyle/>
          <a:p>
            <a:pPr algn="ctr"/>
            <a:r>
              <a:rPr lang="ru-RU" sz="2400" b="1"/>
              <a:t>4. Экологические показатели  ИК горелок с объемными матрицами в сравнении с традиционными факельными горелками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500" b="1"/>
              <a:t>	</a:t>
            </a:r>
          </a:p>
        </p:txBody>
      </p:sp>
      <p:graphicFrame>
        <p:nvGraphicFramePr>
          <p:cNvPr id="19626" name="Group 170"/>
          <p:cNvGraphicFramePr>
            <a:graphicFrameLocks noGrp="1"/>
          </p:cNvGraphicFramePr>
          <p:nvPr>
            <p:ph sz="half" idx="2"/>
          </p:nvPr>
        </p:nvGraphicFramePr>
        <p:xfrm>
          <a:off x="250825" y="2636838"/>
          <a:ext cx="8713788" cy="3709353"/>
        </p:xfrm>
        <a:graphic>
          <a:graphicData uri="http://schemas.openxmlformats.org/drawingml/2006/table">
            <a:tbl>
              <a:tblPr/>
              <a:tblGrid>
                <a:gridCol w="1441450"/>
                <a:gridCol w="1584325"/>
                <a:gridCol w="1582738"/>
                <a:gridCol w="1944687"/>
                <a:gridCol w="2160588"/>
              </a:tblGrid>
              <a:tr h="10890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Показатель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выбросов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ja-JP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ИК горелки с объёмными матрицами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ja-JP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Факельные горелки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890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ja-JP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MS Mincho" pitchFamily="49" charset="-128"/>
                          <a:cs typeface="Arial" charset="0"/>
                        </a:rPr>
                        <a:t>ГОСТ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ja-JP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MS Mincho" pitchFamily="49" charset="-128"/>
                          <a:cs typeface="Arial" charset="0"/>
                        </a:rPr>
                        <a:t>30735-2001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ja-JP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MS Mincho" pitchFamily="49" charset="-128"/>
                          <a:cs typeface="Arial" charset="0"/>
                        </a:rPr>
                        <a:t>Голубой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ja-JP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MS Mincho" pitchFamily="49" charset="-128"/>
                          <a:cs typeface="Arial" charset="0"/>
                        </a:rPr>
                        <a:t>ангел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ja-JP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MS Mincho" pitchFamily="49" charset="-128"/>
                          <a:cs typeface="Arial" charset="0"/>
                        </a:rPr>
                        <a:t>(Германия)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ja-JP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MS Mincho" pitchFamily="49" charset="-128"/>
                          <a:cs typeface="Arial" charset="0"/>
                        </a:rPr>
                        <a:t>LRW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MS Mincho" pitchFamily="49" charset="-128"/>
                          <a:cs typeface="Arial" charset="0"/>
                        </a:rPr>
                        <a:t>(</a:t>
                      </a:r>
                      <a:r>
                        <a:rPr kumimoji="0" lang="ru-RU" altLang="ja-JP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MS Mincho" pitchFamily="49" charset="-128"/>
                          <a:cs typeface="Arial" charset="0"/>
                        </a:rPr>
                        <a:t>Швейцария)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ja-JP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MS Mincho" pitchFamily="49" charset="-128"/>
                          <a:cs typeface="Arial" charset="0"/>
                        </a:rPr>
                        <a:t>Со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ja-JP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MS Mincho" pitchFamily="49" charset="-128"/>
                          <a:cs typeface="Arial" charset="0"/>
                        </a:rPr>
                        <a:t>(мг/м</a:t>
                      </a:r>
                      <a:r>
                        <a:rPr kumimoji="0" lang="ru-RU" altLang="ja-JP" sz="15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MS Mincho" pitchFamily="49" charset="-128"/>
                          <a:cs typeface="Arial" charset="0"/>
                        </a:rPr>
                        <a:t>3</a:t>
                      </a:r>
                      <a:r>
                        <a:rPr kumimoji="0" lang="ru-RU" altLang="ja-JP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MS Mincho" pitchFamily="49" charset="-128"/>
                          <a:cs typeface="Arial" charset="0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MS Mincho" pitchFamily="49" charset="-128"/>
                          <a:cs typeface="Arial" charset="0"/>
                        </a:rPr>
                        <a:t>&lt; 10</a:t>
                      </a:r>
                      <a:endParaRPr kumimoji="0" lang="ru-RU" altLang="ja-JP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ja-JP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MS Mincho" pitchFamily="49" charset="-128"/>
                          <a:cs typeface="Arial" charset="0"/>
                        </a:rPr>
                        <a:t>130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MS Mincho" pitchFamily="49" charset="-128"/>
                          <a:cs typeface="Arial" charset="0"/>
                        </a:rPr>
                        <a:t>100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ja-JP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80</a:t>
                      </a:r>
                      <a:endParaRPr kumimoji="0" lang="en-US" altLang="ja-JP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7477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MS Mincho" pitchFamily="49" charset="-128"/>
                          <a:cs typeface="Arial" charset="0"/>
                        </a:rPr>
                        <a:t>N</a:t>
                      </a:r>
                      <a:r>
                        <a:rPr kumimoji="0" lang="ru-RU" altLang="ja-JP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MS Mincho" pitchFamily="49" charset="-128"/>
                          <a:cs typeface="Arial" charset="0"/>
                        </a:rPr>
                        <a:t>о</a:t>
                      </a:r>
                      <a:r>
                        <a:rPr kumimoji="0" lang="en-US" altLang="ja-JP" sz="15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MS Mincho" pitchFamily="49" charset="-128"/>
                          <a:cs typeface="Arial" charset="0"/>
                        </a:rPr>
                        <a:t>x</a:t>
                      </a:r>
                      <a:r>
                        <a:rPr kumimoji="0" lang="ru-RU" altLang="ja-JP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MS Mincho" pitchFamily="49" charset="-128"/>
                          <a:cs typeface="Arial" charset="0"/>
                        </a:rPr>
                        <a:t>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ja-JP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MS Mincho" pitchFamily="49" charset="-128"/>
                          <a:cs typeface="Arial" charset="0"/>
                        </a:rPr>
                        <a:t>(мг/м</a:t>
                      </a:r>
                      <a:r>
                        <a:rPr kumimoji="0" lang="ru-RU" altLang="ja-JP" sz="15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MS Mincho" pitchFamily="49" charset="-128"/>
                          <a:cs typeface="Arial" charset="0"/>
                        </a:rPr>
                        <a:t>3</a:t>
                      </a:r>
                      <a:r>
                        <a:rPr kumimoji="0" lang="ru-RU" altLang="ja-JP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MS Mincho" pitchFamily="49" charset="-128"/>
                          <a:cs typeface="Arial" charset="0"/>
                        </a:rPr>
                        <a:t>)</a:t>
                      </a:r>
                      <a:endParaRPr kumimoji="0" lang="ru-RU" altLang="ja-JP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ja-JP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MS Mincho" pitchFamily="49" charset="-128"/>
                          <a:cs typeface="Arial" charset="0"/>
                        </a:rPr>
                        <a:t>&lt; 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MS Mincho" pitchFamily="49" charset="-128"/>
                          <a:cs typeface="Arial" charset="0"/>
                        </a:rPr>
                        <a:t>200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MS Mincho" pitchFamily="49" charset="-128"/>
                          <a:cs typeface="Arial" charset="0"/>
                        </a:rPr>
                        <a:t>170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ja-JP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120</a:t>
                      </a:r>
                      <a:endParaRPr kumimoji="0" lang="en-US" altLang="ja-JP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2205038"/>
            <a:ext cx="3816350" cy="41036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1800"/>
              <a:t>Кривая 1 – пламенная горелка обычной плиты</a:t>
            </a:r>
          </a:p>
          <a:p>
            <a:pPr>
              <a:lnSpc>
                <a:spcPct val="90000"/>
              </a:lnSpc>
            </a:pPr>
            <a:r>
              <a:rPr lang="ru-RU" sz="1800"/>
              <a:t>Кривая 2 – ИК горелка с объемной матрицей</a:t>
            </a:r>
          </a:p>
          <a:p>
            <a:pPr>
              <a:lnSpc>
                <a:spcPct val="90000"/>
              </a:lnSpc>
            </a:pPr>
            <a:r>
              <a:rPr lang="ru-RU" sz="1800"/>
              <a:t>Экономия газа на мощности 1,5 кВт составляет 34%</a:t>
            </a:r>
          </a:p>
          <a:p>
            <a:pPr>
              <a:lnSpc>
                <a:spcPct val="90000"/>
              </a:lnSpc>
            </a:pPr>
            <a:r>
              <a:rPr lang="ru-RU" sz="1800"/>
              <a:t>Экономия газа на мощности 3 кВт и выше может достигать 50%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1800"/>
              <a:t>	(для сравнения показателей использовалась серийная газовая плита «Гефест» 5005)</a:t>
            </a:r>
          </a:p>
          <a:p>
            <a:pPr>
              <a:lnSpc>
                <a:spcPct val="90000"/>
              </a:lnSpc>
            </a:pPr>
            <a:endParaRPr lang="ru-RU" sz="1800"/>
          </a:p>
          <a:p>
            <a:pPr>
              <a:lnSpc>
                <a:spcPct val="90000"/>
              </a:lnSpc>
            </a:pPr>
            <a:endParaRPr lang="ru-RU" sz="1800"/>
          </a:p>
        </p:txBody>
      </p:sp>
      <p:pic>
        <p:nvPicPr>
          <p:cNvPr id="27652" name="Picture 4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40200" y="1557338"/>
            <a:ext cx="5003800" cy="51133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7653" name="Rectangle 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ru-RU" sz="2400" b="1"/>
              <a:t>5. Энергетические показатели  ИК горелок с объемными матрицами в сравнении с традиционными факельными горелками </a:t>
            </a:r>
          </a:p>
        </p:txBody>
      </p:sp>
    </p:spTree>
  </p:cSld>
  <p:clrMapOvr>
    <a:masterClrMapping/>
  </p:clrMapOvr>
  <p:transition advTm="12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/>
              <a:t>7. Экономические показатели использования ИК горелок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2484438" y="1700213"/>
            <a:ext cx="6199187" cy="4841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/>
              <a:t>Зональный обогрев помещений– экономия до -50% в год.</a:t>
            </a:r>
          </a:p>
          <a:p>
            <a:pPr>
              <a:lnSpc>
                <a:spcPct val="90000"/>
              </a:lnSpc>
            </a:pPr>
            <a:r>
              <a:rPr lang="ru-RU" sz="2400"/>
              <a:t>Бытовые газовые плиты- экономия газа до 35-50%.</a:t>
            </a:r>
          </a:p>
          <a:p>
            <a:pPr>
              <a:lnSpc>
                <a:spcPct val="90000"/>
              </a:lnSpc>
            </a:pPr>
            <a:r>
              <a:rPr lang="ru-RU" sz="2400"/>
              <a:t>Водогрейные котлы – уменьшение массо-габоритных показателей в 3-5 раз.</a:t>
            </a:r>
          </a:p>
          <a:p>
            <a:pPr>
              <a:lnSpc>
                <a:spcPct val="90000"/>
              </a:lnSpc>
            </a:pPr>
            <a:r>
              <a:rPr lang="ru-RU" sz="2400"/>
              <a:t>Уменьшение выбросов </a:t>
            </a:r>
            <a:r>
              <a:rPr lang="en-US" sz="2400"/>
              <a:t>NOx </a:t>
            </a:r>
            <a:r>
              <a:rPr lang="ru-RU" sz="2400"/>
              <a:t>и СО до уровня фоновых значений (можно отказаться от дымовых труб и их обслуживания).</a:t>
            </a:r>
          </a:p>
          <a:p>
            <a:pPr>
              <a:lnSpc>
                <a:spcPct val="90000"/>
              </a:lnSpc>
            </a:pPr>
            <a:r>
              <a:rPr lang="ru-RU" sz="2400"/>
              <a:t>Увеличение урожайности тепличных культур.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2500"/>
          </a:p>
        </p:txBody>
      </p:sp>
      <p:graphicFrame>
        <p:nvGraphicFramePr>
          <p:cNvPr id="31754" name="Object 10"/>
          <p:cNvGraphicFramePr>
            <a:graphicFrameLocks noChangeAspect="1"/>
          </p:cNvGraphicFramePr>
          <p:nvPr>
            <p:ph sz="half" idx="1"/>
          </p:nvPr>
        </p:nvGraphicFramePr>
        <p:xfrm>
          <a:off x="684213" y="1700213"/>
          <a:ext cx="1474787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5" name="Точечный рисунок" r:id="rId4" imgW="2225233" imgH="975238" progId="Paint.Picture">
                  <p:embed/>
                </p:oleObj>
              </mc:Choice>
              <mc:Fallback>
                <p:oleObj name="Точечный рисунок" r:id="rId4" imgW="2225233" imgH="975238" progId="Paint.Picture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1700213"/>
                        <a:ext cx="1474787" cy="649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1758" name="Picture 14" descr="Водогрейный котел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16338"/>
            <a:ext cx="430213" cy="43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759" name="Picture 1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420938"/>
            <a:ext cx="1474787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60" name="i-main-pic" descr="Картинка 7 из 14142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4365625"/>
            <a:ext cx="1376362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61" name="i-main-pic" descr="Картинка 19 из 3400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3429000"/>
            <a:ext cx="12954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62" name="AutoShape 18"/>
          <p:cNvSpPr>
            <a:spLocks noChangeArrowheads="1"/>
          </p:cNvSpPr>
          <p:nvPr/>
        </p:nvSpPr>
        <p:spPr bwMode="auto">
          <a:xfrm>
            <a:off x="468313" y="3789363"/>
            <a:ext cx="328612" cy="144462"/>
          </a:xfrm>
          <a:prstGeom prst="leftArrow">
            <a:avLst>
              <a:gd name="adj1" fmla="val 50000"/>
              <a:gd name="adj2" fmla="val 5686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31764" name="Picture 20" descr="i?id=166906709-07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5661025"/>
            <a:ext cx="1368425" cy="86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333375"/>
            <a:ext cx="7313612" cy="823913"/>
          </a:xfrm>
        </p:spPr>
        <p:txBody>
          <a:bodyPr/>
          <a:lstStyle/>
          <a:p>
            <a:pPr algn="ctr"/>
            <a:r>
              <a:rPr lang="ru-RU" sz="2400" b="1">
                <a:latin typeface="Times New Roman" pitchFamily="18" charset="0"/>
              </a:rPr>
              <a:t>7. Области применения ИК горелок с объемными матрицами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675687" cy="5030788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800">
                <a:latin typeface="Times New Roman" pitchFamily="18" charset="0"/>
              </a:rPr>
              <a:t>	</a:t>
            </a:r>
            <a:r>
              <a:rPr lang="ru-RU" sz="1900" i="1">
                <a:solidFill>
                  <a:srgbClr val="990000"/>
                </a:solidFill>
                <a:latin typeface="Times New Roman" pitchFamily="18" charset="0"/>
              </a:rPr>
              <a:t>Учитывая низкий уровень генерации отходящих газов ИК горелок (на уровне фоновых значений и высокую удельную мощность-до </a:t>
            </a:r>
            <a:r>
              <a:rPr lang="ru-RU" sz="1900" b="1" i="1">
                <a:solidFill>
                  <a:srgbClr val="990000"/>
                </a:solidFill>
                <a:latin typeface="Times New Roman" pitchFamily="18" charset="0"/>
              </a:rPr>
              <a:t>2500 </a:t>
            </a:r>
            <a:r>
              <a:rPr lang="ru-RU" sz="1900" i="1">
                <a:solidFill>
                  <a:srgbClr val="990000"/>
                </a:solidFill>
                <a:latin typeface="Times New Roman" pitchFamily="18" charset="0"/>
              </a:rPr>
              <a:t>Вт/м</a:t>
            </a:r>
            <a:r>
              <a:rPr lang="ru-RU" sz="1900" i="1" baseline="30000">
                <a:solidFill>
                  <a:srgbClr val="990000"/>
                </a:solidFill>
                <a:latin typeface="Times New Roman" pitchFamily="18" charset="0"/>
              </a:rPr>
              <a:t>2</a:t>
            </a:r>
            <a:r>
              <a:rPr lang="ru-RU" sz="1900" i="1">
                <a:solidFill>
                  <a:srgbClr val="990000"/>
                </a:solidFill>
                <a:latin typeface="Times New Roman" pitchFamily="18" charset="0"/>
              </a:rPr>
              <a:t>)предлагается их использование в следующих областях:</a:t>
            </a:r>
          </a:p>
          <a:p>
            <a:pPr>
              <a:lnSpc>
                <a:spcPct val="80000"/>
              </a:lnSpc>
            </a:pPr>
            <a:r>
              <a:rPr lang="ru-RU" sz="1900">
                <a:latin typeface="Times New Roman" pitchFamily="18" charset="0"/>
              </a:rPr>
              <a:t>Бытовые, переносные, туристические газовые плиты (экономия газа до 50%, возможность эксплуатации в замкнутых объемах без принудительной вентиляции, высокая ветрозащищенность).</a:t>
            </a:r>
          </a:p>
          <a:p>
            <a:pPr>
              <a:lnSpc>
                <a:spcPct val="80000"/>
              </a:lnSpc>
            </a:pPr>
            <a:r>
              <a:rPr lang="ru-RU" sz="1900">
                <a:latin typeface="Times New Roman" pitchFamily="18" charset="0"/>
              </a:rPr>
              <a:t>Промышленные, бытовые  газовые котлы и водонагреватели (возможность конструирования водонагревательного оборудования с показателями веса</a:t>
            </a:r>
            <a:r>
              <a:rPr lang="en-US" sz="1900">
                <a:latin typeface="Times New Roman" pitchFamily="18" charset="0"/>
              </a:rPr>
              <a:t> &lt; 1</a:t>
            </a:r>
            <a:r>
              <a:rPr lang="ru-RU" sz="1900">
                <a:latin typeface="Times New Roman" pitchFamily="18" charset="0"/>
              </a:rPr>
              <a:t>кг/кВт мощности.</a:t>
            </a:r>
          </a:p>
          <a:p>
            <a:pPr>
              <a:lnSpc>
                <a:spcPct val="80000"/>
              </a:lnSpc>
            </a:pPr>
            <a:r>
              <a:rPr lang="ru-RU" sz="1900">
                <a:latin typeface="Times New Roman" pitchFamily="18" charset="0"/>
              </a:rPr>
              <a:t>Для зонального обогрева промышленных и бытовых помещений.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900">
                <a:latin typeface="Times New Roman" pitchFamily="18" charset="0"/>
              </a:rPr>
              <a:t>	(экономия на отпление до 50% в год).</a:t>
            </a:r>
          </a:p>
          <a:p>
            <a:pPr>
              <a:lnSpc>
                <a:spcPct val="80000"/>
              </a:lnSpc>
            </a:pPr>
            <a:r>
              <a:rPr lang="ru-RU" sz="1900">
                <a:latin typeface="Times New Roman" pitchFamily="18" charset="0"/>
              </a:rPr>
              <a:t>В технологических процессах: позволяет создавать строго заданный градиент температур (нефтегазовая, металлургическая и др. промышленности).</a:t>
            </a:r>
          </a:p>
          <a:p>
            <a:pPr>
              <a:lnSpc>
                <a:spcPct val="80000"/>
              </a:lnSpc>
            </a:pPr>
            <a:r>
              <a:rPr lang="ru-RU" sz="1900">
                <a:latin typeface="Times New Roman" pitchFamily="18" charset="0"/>
              </a:rPr>
              <a:t>В бытовой сфере: обогрев открытых пространств (стадионов), оттаивания остановок транспорта и лестничных переходов и др.).</a:t>
            </a:r>
          </a:p>
          <a:p>
            <a:pPr>
              <a:lnSpc>
                <a:spcPct val="80000"/>
              </a:lnSpc>
            </a:pPr>
            <a:r>
              <a:rPr lang="ru-RU" sz="1900">
                <a:latin typeface="Times New Roman" pitchFamily="18" charset="0"/>
              </a:rPr>
              <a:t>В сельском хозяйстве: для отопления животноводческих комплексов и теплиц.</a:t>
            </a:r>
          </a:p>
          <a:p>
            <a:pPr>
              <a:lnSpc>
                <a:spcPct val="80000"/>
              </a:lnSpc>
            </a:pPr>
            <a:endParaRPr lang="ru-RU" sz="1900"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1800"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18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333375"/>
            <a:ext cx="7313613" cy="855663"/>
          </a:xfrm>
        </p:spPr>
        <p:txBody>
          <a:bodyPr/>
          <a:lstStyle/>
          <a:p>
            <a:pPr algn="ctr"/>
            <a:r>
              <a:rPr lang="ru-RU" sz="2400" b="1"/>
              <a:t>Перспективы применения    горелочных устройств с объемной матрицей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8459787" cy="4114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600" b="1" dirty="0">
                <a:solidFill>
                  <a:srgbClr val="FF3300"/>
                </a:solidFill>
              </a:rPr>
              <a:t>	Создание высокоэффективных экологически чистых горелочных устройств на основе объемных структур позволяет заново осмыслить традиционные технологии различных энергоемких производств, где необходимо  их использование: </a:t>
            </a:r>
          </a:p>
          <a:p>
            <a:pPr>
              <a:lnSpc>
                <a:spcPct val="80000"/>
              </a:lnSpc>
            </a:pPr>
            <a:r>
              <a:rPr lang="ru-RU" sz="1600" b="1" dirty="0"/>
              <a:t>Разработка экологически чистых теплогенерирующих установок с высоким </a:t>
            </a:r>
            <a:r>
              <a:rPr lang="ru-RU" sz="1600" b="1" dirty="0" err="1"/>
              <a:t>КПИ</a:t>
            </a:r>
            <a:r>
              <a:rPr lang="ru-RU" sz="1600" b="1" dirty="0"/>
              <a:t> газа (углеводородного топлива).</a:t>
            </a:r>
          </a:p>
          <a:p>
            <a:pPr>
              <a:lnSpc>
                <a:spcPct val="80000"/>
              </a:lnSpc>
            </a:pPr>
            <a:r>
              <a:rPr lang="ru-RU" sz="1600" b="1" dirty="0"/>
              <a:t>С целью уменьшения потерь тепловой энергии в тепловых сетях приблизить теплогенерирующие установки к объектам потребления с использованием котлов на основе ИК горелок и их преимуществ: малые габариты при больших мощностях, отсутствии загрязнения окружающей среды, простоты и безопасности обслуживания.</a:t>
            </a:r>
          </a:p>
          <a:p>
            <a:pPr>
              <a:lnSpc>
                <a:spcPct val="80000"/>
              </a:lnSpc>
            </a:pPr>
            <a:r>
              <a:rPr lang="ru-RU" sz="1600" b="1" dirty="0"/>
              <a:t>С целью экономии энергии на обогрев производственных и сельскохозяйственных помещений, имеющих большой объем, внедрить зонный обогрев рабочих мест с использованием экологически чистых ИК горелок.</a:t>
            </a:r>
          </a:p>
          <a:p>
            <a:pPr>
              <a:lnSpc>
                <a:spcPct val="80000"/>
              </a:lnSpc>
            </a:pPr>
            <a:r>
              <a:rPr lang="ru-RU" sz="1600" b="1" dirty="0"/>
              <a:t>Разработка и изготовление мобильных теплогенерирующих установок (ситуациях либо в технологических процессах при эксплуатации скважин.</a:t>
            </a:r>
          </a:p>
          <a:p>
            <a:pPr>
              <a:lnSpc>
                <a:spcPct val="80000"/>
              </a:lnSpc>
            </a:pPr>
            <a:r>
              <a:rPr lang="ru-RU" sz="1600" b="1" dirty="0"/>
              <a:t>Разработка ИК горелок, обеспечивающих возможность сжигания в камерах сгорания газотурбинных установок, смесей сверх бедного состава и на основе альтернативных низкокалорийных топлив.</a:t>
            </a:r>
            <a:r>
              <a:rPr lang="ru-RU" sz="1600" dirty="0"/>
              <a:t> </a:t>
            </a:r>
          </a:p>
          <a:p>
            <a:pPr>
              <a:lnSpc>
                <a:spcPct val="80000"/>
              </a:lnSpc>
            </a:pPr>
            <a:r>
              <a:rPr lang="ru-RU" sz="1600" b="1" dirty="0"/>
              <a:t>Разработка технологических ИК горелок, обеспечивающих большие тепловые потоки и заданный градиент температур.</a:t>
            </a:r>
          </a:p>
          <a:p>
            <a:pPr>
              <a:lnSpc>
                <a:spcPct val="80000"/>
              </a:lnSpc>
            </a:pPr>
            <a:endParaRPr lang="ru-RU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Затмение">
  <a:themeElements>
    <a:clrScheme name="Затмение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Затмение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Затмение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612</TotalTime>
  <Words>594</Words>
  <Application>Microsoft Office PowerPoint</Application>
  <PresentationFormat>Экран (4:3)</PresentationFormat>
  <Paragraphs>102</Paragraphs>
  <Slides>10</Slides>
  <Notes>10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Times New Roman</vt:lpstr>
      <vt:lpstr>Verdana</vt:lpstr>
      <vt:lpstr>Wingdings</vt:lpstr>
      <vt:lpstr>ＭＳ Ｐゴシック</vt:lpstr>
      <vt:lpstr>MS Mincho</vt:lpstr>
      <vt:lpstr>Затмение</vt:lpstr>
      <vt:lpstr>Точечный рисунок</vt:lpstr>
      <vt:lpstr>ЭНЕРГОЭФФЕКТИВНОЕ И ЭКОЛОГИЧЕСКИ ЧИСТОЕ СЖИГАНИЕ УГЛЕВОДОРОДНОГО ТОПЛИВА В ИНФРАКРАСНЫХ (ИК) ГОРЕЛКАХ С ОБЪЕМНЫМИ ПОРИСТЫМИ МАТРИЦАМИ</vt:lpstr>
      <vt:lpstr>1. Недостатки факельных горелок  открытого пламени </vt:lpstr>
      <vt:lpstr>2. Преимущества инфракрасных горелок с объемными матрицами</vt:lpstr>
      <vt:lpstr>3. Конструктивные особенности ИК горелок с объемными матрицами (их отличия от факельных)</vt:lpstr>
      <vt:lpstr>4. Экологические показатели  ИК горелок с объемными матрицами в сравнении с традиционными факельными горелками</vt:lpstr>
      <vt:lpstr>5. Энергетические показатели  ИК горелок с объемными матрицами в сравнении с традиционными факельными горелками </vt:lpstr>
      <vt:lpstr>7. Экономические показатели использования ИК горелок</vt:lpstr>
      <vt:lpstr>7. Области применения ИК горелок с объемными матрицами</vt:lpstr>
      <vt:lpstr>Перспективы применения    горелочных устройств с объемной матрицей</vt:lpstr>
      <vt:lpstr>8. Выводы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ЭНЕРГОЭФФЕКТИВНОЕ И ЭКОЛОГИЧЕСКИ ЧИСТОЕ СЖИГАНИЕ УГЛЕВОДОРОДНОГО ТОПЛИВА В ИНФРАКРАСНЫХ ГОРЕЛКАХ С ОБЪЕМНЫМИ  ПОРИСТЫМИ МАТРИЦАМИ</dc:title>
  <dc:creator>Alex</dc:creator>
  <cp:lastModifiedBy>Янков</cp:lastModifiedBy>
  <cp:revision>40</cp:revision>
  <dcterms:created xsi:type="dcterms:W3CDTF">2010-08-31T16:30:15Z</dcterms:created>
  <dcterms:modified xsi:type="dcterms:W3CDTF">2011-10-28T11:47:14Z</dcterms:modified>
</cp:coreProperties>
</file>